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49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0930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1986915"/>
            <a:ext cx="7556421" cy="2934653"/>
          </a:xfrm>
          <a:prstGeom prst="rect">
            <a:avLst/>
          </a:prstGeom>
          <a:noFill/>
          <a:ln/>
        </p:spPr>
        <p:txBody>
          <a:bodyPr wrap="square" lIns="0" tIns="0" rIns="0" bIns="0" rtlCol="0" anchor="t"/>
          <a:lstStyle/>
          <a:p>
            <a:pPr marL="0" indent="0" algn="l">
              <a:lnSpc>
                <a:spcPts val="7700"/>
              </a:lnSpc>
              <a:buNone/>
            </a:pPr>
            <a:r>
              <a:rPr lang="en-US" sz="6150" b="1" dirty="0">
                <a:solidFill>
                  <a:srgbClr val="006747"/>
                </a:solidFill>
                <a:latin typeface="Aptos Display" panose="020B0004020202020204" pitchFamily="34" charset="0"/>
                <a:ea typeface="Noto Serif SC Bold" pitchFamily="34" charset="-122"/>
                <a:cs typeface="Noto Serif SC Bold" pitchFamily="34" charset="-120"/>
              </a:rPr>
              <a:t>AI-Powered Auto Insurance Fraud Detection</a:t>
            </a:r>
            <a:endParaRPr lang="en-US" sz="6150" dirty="0">
              <a:latin typeface="Aptos Display" panose="020B0004020202020204" pitchFamily="34" charset="0"/>
            </a:endParaRPr>
          </a:p>
        </p:txBody>
      </p:sp>
      <p:sp>
        <p:nvSpPr>
          <p:cNvPr id="4" name="Text 1"/>
          <p:cNvSpPr/>
          <p:nvPr/>
        </p:nvSpPr>
        <p:spPr>
          <a:xfrm>
            <a:off x="6280190" y="526172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B4A4A"/>
                </a:solidFill>
                <a:latin typeface="Aptos Display" panose="020B0004020202020204" pitchFamily="34" charset="0"/>
                <a:ea typeface="Geist" pitchFamily="34" charset="-122"/>
                <a:cs typeface="Geist" pitchFamily="34" charset="-120"/>
              </a:rPr>
              <a:t>Learnathon_BFSI</a:t>
            </a:r>
            <a:endParaRPr lang="en-US" sz="1750" dirty="0">
              <a:latin typeface="Aptos Display" panose="020B0004020202020204" pitchFamily="34" charset="0"/>
            </a:endParaRPr>
          </a:p>
        </p:txBody>
      </p:sp>
      <p:sp>
        <p:nvSpPr>
          <p:cNvPr id="5" name="Text 2"/>
          <p:cNvSpPr/>
          <p:nvPr/>
        </p:nvSpPr>
        <p:spPr>
          <a:xfrm>
            <a:off x="6280190" y="5879782"/>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B4A4A"/>
                </a:solidFill>
                <a:latin typeface="Aptos Display" panose="020B0004020202020204" pitchFamily="34" charset="0"/>
                <a:ea typeface="Geist" pitchFamily="34" charset="-122"/>
                <a:cs typeface="Geist" pitchFamily="34" charset="-120"/>
              </a:rPr>
              <a:t>TEAM (SC1)4TH_10</a:t>
            </a:r>
            <a:endParaRPr lang="en-US" sz="1750" dirty="0">
              <a:latin typeface="Aptos Display" panose="020B0004020202020204" pitchFamily="34" charset="0"/>
            </a:endParaRPr>
          </a:p>
        </p:txBody>
      </p:sp>
      <p:sp>
        <p:nvSpPr>
          <p:cNvPr id="6" name="Minus Sign 5">
            <a:extLst>
              <a:ext uri="{FF2B5EF4-FFF2-40B4-BE49-F238E27FC236}">
                <a16:creationId xmlns:a16="http://schemas.microsoft.com/office/drawing/2014/main" id="{635C6723-3D88-41A8-50C9-6E84BDF92C3A}"/>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96835" y="311825"/>
            <a:ext cx="2835235" cy="354330"/>
          </a:xfrm>
          <a:prstGeom prst="rect">
            <a:avLst/>
          </a:prstGeom>
          <a:noFill/>
          <a:ln/>
        </p:spPr>
        <p:txBody>
          <a:bodyPr wrap="none" lIns="0" tIns="0" rIns="0" bIns="0" rtlCol="0" anchor="t"/>
          <a:lstStyle/>
          <a:p>
            <a:pPr marL="0" indent="0" algn="l">
              <a:lnSpc>
                <a:spcPts val="2750"/>
              </a:lnSpc>
              <a:buNone/>
            </a:pPr>
            <a:r>
              <a:rPr lang="en-US" sz="4000" b="1" dirty="0">
                <a:solidFill>
                  <a:srgbClr val="006747"/>
                </a:solidFill>
                <a:latin typeface="Aptos Display" panose="020B0004020202020204" pitchFamily="34" charset="0"/>
                <a:ea typeface="Noto Serif SC Bold" pitchFamily="34" charset="-122"/>
                <a:cs typeface="Noto Serif SC Bold" pitchFamily="34" charset="-120"/>
              </a:rPr>
              <a:t>9. Future Scope</a:t>
            </a:r>
            <a:endParaRPr lang="en-US" sz="4000" dirty="0">
              <a:latin typeface="Aptos Display" panose="020B0004020202020204" pitchFamily="34" charset="0"/>
            </a:endParaRPr>
          </a:p>
        </p:txBody>
      </p:sp>
      <p:sp>
        <p:nvSpPr>
          <p:cNvPr id="3" name="Shape 1"/>
          <p:cNvSpPr/>
          <p:nvPr/>
        </p:nvSpPr>
        <p:spPr>
          <a:xfrm>
            <a:off x="396835" y="963692"/>
            <a:ext cx="255151" cy="255151"/>
          </a:xfrm>
          <a:prstGeom prst="roundRect">
            <a:avLst>
              <a:gd name="adj" fmla="val 40005"/>
            </a:avLst>
          </a:prstGeom>
          <a:solidFill>
            <a:srgbClr val="D1EFE4"/>
          </a:solidFill>
          <a:ln w="7620">
            <a:solidFill>
              <a:srgbClr val="B7D5CA"/>
            </a:solidFill>
            <a:prstDash val="solid"/>
          </a:ln>
        </p:spPr>
      </p:sp>
      <p:sp>
        <p:nvSpPr>
          <p:cNvPr id="4" name="Text 2"/>
          <p:cNvSpPr/>
          <p:nvPr/>
        </p:nvSpPr>
        <p:spPr>
          <a:xfrm>
            <a:off x="439341" y="1076705"/>
            <a:ext cx="170021" cy="212646"/>
          </a:xfrm>
          <a:prstGeom prst="rect">
            <a:avLst/>
          </a:prstGeom>
          <a:noFill/>
          <a:ln/>
        </p:spPr>
        <p:txBody>
          <a:bodyPr wrap="none" lIns="0" tIns="0" rIns="0" bIns="0" rtlCol="0" anchor="t"/>
          <a:lstStyle/>
          <a:p>
            <a:pPr marL="0" indent="0" algn="ctr">
              <a:lnSpc>
                <a:spcPts val="1300"/>
              </a:lnSpc>
              <a:buNone/>
            </a:pPr>
            <a:r>
              <a:rPr lang="en-US" sz="2400" b="1" dirty="0">
                <a:solidFill>
                  <a:srgbClr val="4B4A4A"/>
                </a:solidFill>
                <a:latin typeface="Aptos Display" panose="020B0004020202020204" pitchFamily="34" charset="0"/>
                <a:ea typeface="Noto Serif SC Bold" pitchFamily="34" charset="-122"/>
                <a:cs typeface="Noto Serif SC Bold" pitchFamily="34" charset="-120"/>
              </a:rPr>
              <a:t>1</a:t>
            </a:r>
            <a:endParaRPr lang="en-US" sz="2400" dirty="0">
              <a:latin typeface="Aptos Display" panose="020B0004020202020204" pitchFamily="34" charset="0"/>
            </a:endParaRPr>
          </a:p>
        </p:txBody>
      </p:sp>
      <p:sp>
        <p:nvSpPr>
          <p:cNvPr id="5" name="Text 3"/>
          <p:cNvSpPr/>
          <p:nvPr/>
        </p:nvSpPr>
        <p:spPr>
          <a:xfrm>
            <a:off x="765334" y="1000482"/>
            <a:ext cx="6411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Deploy model in production with REST API for real-time prediction</a:t>
            </a:r>
            <a:endParaRPr lang="en-US" sz="1200" dirty="0">
              <a:latin typeface="Aptos Display" panose="020B0004020202020204" pitchFamily="34" charset="0"/>
            </a:endParaRPr>
          </a:p>
        </p:txBody>
      </p:sp>
      <p:sp>
        <p:nvSpPr>
          <p:cNvPr id="6" name="Shape 4"/>
          <p:cNvSpPr/>
          <p:nvPr/>
        </p:nvSpPr>
        <p:spPr>
          <a:xfrm>
            <a:off x="396835" y="1445657"/>
            <a:ext cx="255151" cy="255151"/>
          </a:xfrm>
          <a:prstGeom prst="roundRect">
            <a:avLst>
              <a:gd name="adj" fmla="val 40005"/>
            </a:avLst>
          </a:prstGeom>
          <a:solidFill>
            <a:srgbClr val="D1EFE4"/>
          </a:solidFill>
          <a:ln w="7620">
            <a:solidFill>
              <a:srgbClr val="B7D5CA"/>
            </a:solidFill>
            <a:prstDash val="solid"/>
          </a:ln>
        </p:spPr>
      </p:sp>
      <p:sp>
        <p:nvSpPr>
          <p:cNvPr id="7" name="Text 5"/>
          <p:cNvSpPr/>
          <p:nvPr/>
        </p:nvSpPr>
        <p:spPr>
          <a:xfrm>
            <a:off x="439341" y="1544836"/>
            <a:ext cx="170021" cy="212646"/>
          </a:xfrm>
          <a:prstGeom prst="rect">
            <a:avLst/>
          </a:prstGeom>
          <a:noFill/>
          <a:ln/>
        </p:spPr>
        <p:txBody>
          <a:bodyPr wrap="none" lIns="0" tIns="0" rIns="0" bIns="0" rtlCol="0" anchor="t"/>
          <a:lstStyle/>
          <a:p>
            <a:pPr marL="0" indent="0" algn="ctr">
              <a:lnSpc>
                <a:spcPts val="1300"/>
              </a:lnSpc>
              <a:buNone/>
            </a:pPr>
            <a:r>
              <a:rPr lang="en-US" sz="2400" b="1" dirty="0">
                <a:solidFill>
                  <a:srgbClr val="4B4A4A"/>
                </a:solidFill>
                <a:latin typeface="Aptos Display" panose="020B0004020202020204" pitchFamily="34" charset="0"/>
                <a:ea typeface="Noto Serif SC Bold" pitchFamily="34" charset="-122"/>
                <a:cs typeface="Noto Serif SC Bold" pitchFamily="34" charset="-120"/>
              </a:rPr>
              <a:t>2</a:t>
            </a:r>
            <a:endParaRPr lang="en-US" sz="2400" dirty="0">
              <a:latin typeface="Aptos Display" panose="020B0004020202020204" pitchFamily="34" charset="0"/>
            </a:endParaRPr>
          </a:p>
        </p:txBody>
      </p:sp>
      <p:sp>
        <p:nvSpPr>
          <p:cNvPr id="8" name="Text 6"/>
          <p:cNvSpPr/>
          <p:nvPr/>
        </p:nvSpPr>
        <p:spPr>
          <a:xfrm>
            <a:off x="765334" y="1482447"/>
            <a:ext cx="6411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Add NLP analysis on text claim descriptions</a:t>
            </a:r>
            <a:endParaRPr lang="en-US" sz="1200" dirty="0">
              <a:latin typeface="Aptos Display" panose="020B0004020202020204" pitchFamily="34" charset="0"/>
            </a:endParaRPr>
          </a:p>
        </p:txBody>
      </p:sp>
      <p:sp>
        <p:nvSpPr>
          <p:cNvPr id="9" name="Shape 7"/>
          <p:cNvSpPr/>
          <p:nvPr/>
        </p:nvSpPr>
        <p:spPr>
          <a:xfrm>
            <a:off x="396835" y="1927622"/>
            <a:ext cx="255151" cy="255151"/>
          </a:xfrm>
          <a:prstGeom prst="roundRect">
            <a:avLst>
              <a:gd name="adj" fmla="val 40005"/>
            </a:avLst>
          </a:prstGeom>
          <a:solidFill>
            <a:srgbClr val="D1EFE4"/>
          </a:solidFill>
          <a:ln w="7620">
            <a:solidFill>
              <a:srgbClr val="B7D5CA"/>
            </a:solidFill>
            <a:prstDash val="solid"/>
          </a:ln>
        </p:spPr>
      </p:sp>
      <p:sp>
        <p:nvSpPr>
          <p:cNvPr id="10" name="Text 8"/>
          <p:cNvSpPr/>
          <p:nvPr/>
        </p:nvSpPr>
        <p:spPr>
          <a:xfrm>
            <a:off x="439341" y="2046394"/>
            <a:ext cx="170021" cy="212646"/>
          </a:xfrm>
          <a:prstGeom prst="rect">
            <a:avLst/>
          </a:prstGeom>
          <a:noFill/>
          <a:ln/>
        </p:spPr>
        <p:txBody>
          <a:bodyPr wrap="none" lIns="0" tIns="0" rIns="0" bIns="0" rtlCol="0" anchor="t"/>
          <a:lstStyle/>
          <a:p>
            <a:pPr marL="0" indent="0" algn="ctr">
              <a:lnSpc>
                <a:spcPts val="1300"/>
              </a:lnSpc>
              <a:buNone/>
            </a:pPr>
            <a:r>
              <a:rPr lang="en-US" sz="2400" b="1" dirty="0">
                <a:solidFill>
                  <a:srgbClr val="4B4A4A"/>
                </a:solidFill>
                <a:latin typeface="Aptos Display" panose="020B0004020202020204" pitchFamily="34" charset="0"/>
                <a:ea typeface="Noto Serif SC Bold" pitchFamily="34" charset="-122"/>
                <a:cs typeface="Noto Serif SC Bold" pitchFamily="34" charset="-120"/>
              </a:rPr>
              <a:t>3</a:t>
            </a:r>
            <a:endParaRPr lang="en-US" sz="2400" dirty="0">
              <a:latin typeface="Aptos Display" panose="020B0004020202020204" pitchFamily="34" charset="0"/>
            </a:endParaRPr>
          </a:p>
        </p:txBody>
      </p:sp>
      <p:sp>
        <p:nvSpPr>
          <p:cNvPr id="11" name="Text 9"/>
          <p:cNvSpPr/>
          <p:nvPr/>
        </p:nvSpPr>
        <p:spPr>
          <a:xfrm>
            <a:off x="765334" y="1964412"/>
            <a:ext cx="6411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Integrate image analysis (e.g., vehicle damage photos)</a:t>
            </a:r>
            <a:endParaRPr lang="en-US" sz="1200" dirty="0">
              <a:latin typeface="Aptos Display" panose="020B0004020202020204" pitchFamily="34" charset="0"/>
            </a:endParaRPr>
          </a:p>
        </p:txBody>
      </p:sp>
      <p:sp>
        <p:nvSpPr>
          <p:cNvPr id="12" name="Shape 10"/>
          <p:cNvSpPr/>
          <p:nvPr/>
        </p:nvSpPr>
        <p:spPr>
          <a:xfrm>
            <a:off x="396835" y="2409587"/>
            <a:ext cx="255151" cy="255151"/>
          </a:xfrm>
          <a:prstGeom prst="roundRect">
            <a:avLst>
              <a:gd name="adj" fmla="val 40005"/>
            </a:avLst>
          </a:prstGeom>
          <a:solidFill>
            <a:srgbClr val="D1EFE4"/>
          </a:solidFill>
          <a:ln w="7620">
            <a:solidFill>
              <a:srgbClr val="B7D5CA"/>
            </a:solidFill>
            <a:prstDash val="solid"/>
          </a:ln>
        </p:spPr>
      </p:sp>
      <p:sp>
        <p:nvSpPr>
          <p:cNvPr id="13" name="Text 11"/>
          <p:cNvSpPr/>
          <p:nvPr/>
        </p:nvSpPr>
        <p:spPr>
          <a:xfrm>
            <a:off x="415290" y="2508766"/>
            <a:ext cx="170021" cy="212646"/>
          </a:xfrm>
          <a:prstGeom prst="rect">
            <a:avLst/>
          </a:prstGeom>
          <a:noFill/>
          <a:ln/>
        </p:spPr>
        <p:txBody>
          <a:bodyPr wrap="none" lIns="0" tIns="0" rIns="0" bIns="0" rtlCol="0" anchor="t"/>
          <a:lstStyle/>
          <a:p>
            <a:pPr marL="0" indent="0" algn="ctr">
              <a:lnSpc>
                <a:spcPts val="1300"/>
              </a:lnSpc>
              <a:buNone/>
            </a:pPr>
            <a:r>
              <a:rPr lang="en-US" sz="2400" b="1" dirty="0">
                <a:solidFill>
                  <a:srgbClr val="4B4A4A"/>
                </a:solidFill>
                <a:latin typeface="Aptos Display" panose="020B0004020202020204" pitchFamily="34" charset="0"/>
                <a:ea typeface="Noto Serif SC Bold" pitchFamily="34" charset="-122"/>
                <a:cs typeface="Noto Serif SC Bold" pitchFamily="34" charset="-120"/>
              </a:rPr>
              <a:t>4</a:t>
            </a:r>
            <a:endParaRPr lang="en-US" sz="2400" dirty="0">
              <a:latin typeface="Aptos Display" panose="020B0004020202020204" pitchFamily="34" charset="0"/>
            </a:endParaRPr>
          </a:p>
        </p:txBody>
      </p:sp>
      <p:sp>
        <p:nvSpPr>
          <p:cNvPr id="14" name="Text 12"/>
          <p:cNvSpPr/>
          <p:nvPr/>
        </p:nvSpPr>
        <p:spPr>
          <a:xfrm>
            <a:off x="765334" y="2446377"/>
            <a:ext cx="6411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Create fraud monitoring dashboard with Streamlit or Power BI</a:t>
            </a:r>
            <a:endParaRPr lang="en-US" sz="1200" dirty="0">
              <a:latin typeface="Aptos Display" panose="020B0004020202020204" pitchFamily="34" charset="0"/>
            </a:endParaRPr>
          </a:p>
        </p:txBody>
      </p:sp>
      <p:sp>
        <p:nvSpPr>
          <p:cNvPr id="15" name="Shape 13"/>
          <p:cNvSpPr/>
          <p:nvPr/>
        </p:nvSpPr>
        <p:spPr>
          <a:xfrm>
            <a:off x="396835" y="2891552"/>
            <a:ext cx="255151" cy="255151"/>
          </a:xfrm>
          <a:prstGeom prst="roundRect">
            <a:avLst>
              <a:gd name="adj" fmla="val 40005"/>
            </a:avLst>
          </a:prstGeom>
          <a:solidFill>
            <a:srgbClr val="D1EFE4"/>
          </a:solidFill>
          <a:ln w="7620">
            <a:solidFill>
              <a:srgbClr val="B7D5CA"/>
            </a:solidFill>
            <a:prstDash val="solid"/>
          </a:ln>
        </p:spPr>
      </p:sp>
      <p:sp>
        <p:nvSpPr>
          <p:cNvPr id="16" name="Text 14"/>
          <p:cNvSpPr/>
          <p:nvPr/>
        </p:nvSpPr>
        <p:spPr>
          <a:xfrm>
            <a:off x="439340" y="3010148"/>
            <a:ext cx="170021" cy="212646"/>
          </a:xfrm>
          <a:prstGeom prst="rect">
            <a:avLst/>
          </a:prstGeom>
          <a:noFill/>
          <a:ln/>
        </p:spPr>
        <p:txBody>
          <a:bodyPr wrap="none" lIns="0" tIns="0" rIns="0" bIns="0" rtlCol="0" anchor="t"/>
          <a:lstStyle/>
          <a:p>
            <a:pPr marL="0" indent="0" algn="ctr">
              <a:lnSpc>
                <a:spcPts val="1300"/>
              </a:lnSpc>
              <a:buNone/>
            </a:pPr>
            <a:r>
              <a:rPr lang="en-US" sz="2400" b="1" dirty="0">
                <a:solidFill>
                  <a:srgbClr val="4B4A4A"/>
                </a:solidFill>
                <a:latin typeface="Aptos Display" panose="020B0004020202020204" pitchFamily="34" charset="0"/>
                <a:ea typeface="Noto Serif SC Bold" pitchFamily="34" charset="-122"/>
                <a:cs typeface="Noto Serif SC Bold" pitchFamily="34" charset="-120"/>
              </a:rPr>
              <a:t>5</a:t>
            </a:r>
            <a:endParaRPr lang="en-US" sz="2400" dirty="0">
              <a:latin typeface="Aptos Display" panose="020B0004020202020204" pitchFamily="34" charset="0"/>
            </a:endParaRPr>
          </a:p>
        </p:txBody>
      </p:sp>
      <p:sp>
        <p:nvSpPr>
          <p:cNvPr id="17" name="Text 15"/>
          <p:cNvSpPr/>
          <p:nvPr/>
        </p:nvSpPr>
        <p:spPr>
          <a:xfrm>
            <a:off x="765334" y="2928342"/>
            <a:ext cx="6411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Use federated learning to combine models across multiple insurers</a:t>
            </a:r>
            <a:endParaRPr lang="en-US" sz="1200" dirty="0">
              <a:latin typeface="Aptos Display" panose="020B0004020202020204" pitchFamily="34" charset="0"/>
            </a:endParaRPr>
          </a:p>
        </p:txBody>
      </p:sp>
      <p:pic>
        <p:nvPicPr>
          <p:cNvPr id="18" name="Image 0" descr="preencoded.png"/>
          <p:cNvPicPr>
            <a:picLocks noChangeAspect="1"/>
          </p:cNvPicPr>
          <p:nvPr/>
        </p:nvPicPr>
        <p:blipFill>
          <a:blip r:embed="rId3"/>
          <a:stretch>
            <a:fillRect/>
          </a:stretch>
        </p:blipFill>
        <p:spPr>
          <a:xfrm>
            <a:off x="7841755" y="-16045"/>
            <a:ext cx="6780014" cy="4512741"/>
          </a:xfrm>
          <a:prstGeom prst="rect">
            <a:avLst/>
          </a:prstGeom>
        </p:spPr>
      </p:pic>
      <p:sp>
        <p:nvSpPr>
          <p:cNvPr id="19" name="Text 16"/>
          <p:cNvSpPr/>
          <p:nvPr/>
        </p:nvSpPr>
        <p:spPr>
          <a:xfrm>
            <a:off x="454581" y="4512371"/>
            <a:ext cx="4323159" cy="354330"/>
          </a:xfrm>
          <a:prstGeom prst="rect">
            <a:avLst/>
          </a:prstGeom>
          <a:noFill/>
          <a:ln/>
        </p:spPr>
        <p:txBody>
          <a:bodyPr wrap="none" lIns="0" tIns="0" rIns="0" bIns="0" rtlCol="0" anchor="t"/>
          <a:lstStyle/>
          <a:p>
            <a:pPr marL="0" indent="0" algn="l">
              <a:lnSpc>
                <a:spcPts val="2750"/>
              </a:lnSpc>
              <a:buNone/>
            </a:pPr>
            <a:r>
              <a:rPr lang="en-US" sz="4000" b="1" dirty="0">
                <a:solidFill>
                  <a:srgbClr val="006747"/>
                </a:solidFill>
                <a:latin typeface="Aptos Display" panose="020B0004020202020204" pitchFamily="34" charset="0"/>
                <a:ea typeface="Noto Serif SC Bold" pitchFamily="34" charset="-122"/>
                <a:cs typeface="Noto Serif SC Bold" pitchFamily="34" charset="-120"/>
              </a:rPr>
              <a:t>10. Tools &amp; Technologies Used</a:t>
            </a:r>
            <a:endParaRPr lang="en-US" sz="4000" dirty="0">
              <a:latin typeface="Aptos Display" panose="020B0004020202020204" pitchFamily="34" charset="0"/>
            </a:endParaRPr>
          </a:p>
        </p:txBody>
      </p:sp>
      <p:sp>
        <p:nvSpPr>
          <p:cNvPr id="20" name="Shape 17"/>
          <p:cNvSpPr/>
          <p:nvPr/>
        </p:nvSpPr>
        <p:spPr>
          <a:xfrm>
            <a:off x="454581" y="5036722"/>
            <a:ext cx="4536638" cy="434340"/>
          </a:xfrm>
          <a:prstGeom prst="roundRect">
            <a:avLst>
              <a:gd name="adj" fmla="val 16842"/>
            </a:avLst>
          </a:prstGeom>
          <a:solidFill>
            <a:srgbClr val="E5F9F2">
              <a:alpha val="95000"/>
            </a:srgbClr>
          </a:solidFill>
          <a:ln w="15240">
            <a:solidFill>
              <a:srgbClr val="B7D5CA"/>
            </a:solidFill>
            <a:prstDash val="solid"/>
          </a:ln>
        </p:spPr>
      </p:sp>
      <p:sp>
        <p:nvSpPr>
          <p:cNvPr id="21" name="Shape 18"/>
          <p:cNvSpPr/>
          <p:nvPr/>
        </p:nvSpPr>
        <p:spPr>
          <a:xfrm>
            <a:off x="439341" y="5036722"/>
            <a:ext cx="60960" cy="434340"/>
          </a:xfrm>
          <a:prstGeom prst="roundRect">
            <a:avLst>
              <a:gd name="adj" fmla="val 167442"/>
            </a:avLst>
          </a:prstGeom>
          <a:solidFill>
            <a:srgbClr val="006747"/>
          </a:solidFill>
          <a:ln/>
        </p:spPr>
      </p:sp>
      <p:sp>
        <p:nvSpPr>
          <p:cNvPr id="22" name="Text 19"/>
          <p:cNvSpPr/>
          <p:nvPr/>
        </p:nvSpPr>
        <p:spPr>
          <a:xfrm>
            <a:off x="628889" y="5165310"/>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Python</a:t>
            </a:r>
            <a:endParaRPr lang="en-US" sz="2000" dirty="0">
              <a:latin typeface="Aptos Display" panose="020B0004020202020204" pitchFamily="34" charset="0"/>
            </a:endParaRPr>
          </a:p>
        </p:txBody>
      </p:sp>
      <p:sp>
        <p:nvSpPr>
          <p:cNvPr id="23" name="Shape 20"/>
          <p:cNvSpPr/>
          <p:nvPr/>
        </p:nvSpPr>
        <p:spPr>
          <a:xfrm>
            <a:off x="5104567" y="5036722"/>
            <a:ext cx="4536638" cy="434340"/>
          </a:xfrm>
          <a:prstGeom prst="roundRect">
            <a:avLst>
              <a:gd name="adj" fmla="val 16842"/>
            </a:avLst>
          </a:prstGeom>
          <a:solidFill>
            <a:srgbClr val="E5F9F2">
              <a:alpha val="95000"/>
            </a:srgbClr>
          </a:solidFill>
          <a:ln w="15240">
            <a:solidFill>
              <a:srgbClr val="B7D5CA"/>
            </a:solidFill>
            <a:prstDash val="solid"/>
          </a:ln>
        </p:spPr>
      </p:sp>
      <p:sp>
        <p:nvSpPr>
          <p:cNvPr id="24" name="Shape 21"/>
          <p:cNvSpPr/>
          <p:nvPr/>
        </p:nvSpPr>
        <p:spPr>
          <a:xfrm>
            <a:off x="5089327" y="5036722"/>
            <a:ext cx="60960" cy="434340"/>
          </a:xfrm>
          <a:prstGeom prst="roundRect">
            <a:avLst>
              <a:gd name="adj" fmla="val 167442"/>
            </a:avLst>
          </a:prstGeom>
          <a:solidFill>
            <a:srgbClr val="006747"/>
          </a:solidFill>
          <a:ln/>
        </p:spPr>
      </p:sp>
      <p:sp>
        <p:nvSpPr>
          <p:cNvPr id="25" name="Text 22"/>
          <p:cNvSpPr/>
          <p:nvPr/>
        </p:nvSpPr>
        <p:spPr>
          <a:xfrm>
            <a:off x="5278875" y="5165310"/>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Jupyter Notebook</a:t>
            </a:r>
            <a:endParaRPr lang="en-US" sz="2000" dirty="0">
              <a:latin typeface="Aptos Display" panose="020B0004020202020204" pitchFamily="34" charset="0"/>
            </a:endParaRPr>
          </a:p>
        </p:txBody>
      </p:sp>
      <p:sp>
        <p:nvSpPr>
          <p:cNvPr id="26" name="Shape 23"/>
          <p:cNvSpPr/>
          <p:nvPr/>
        </p:nvSpPr>
        <p:spPr>
          <a:xfrm>
            <a:off x="9754553" y="5036722"/>
            <a:ext cx="4536638" cy="434340"/>
          </a:xfrm>
          <a:prstGeom prst="roundRect">
            <a:avLst>
              <a:gd name="adj" fmla="val 16842"/>
            </a:avLst>
          </a:prstGeom>
          <a:solidFill>
            <a:srgbClr val="E5F9F2">
              <a:alpha val="95000"/>
            </a:srgbClr>
          </a:solidFill>
          <a:ln w="15240">
            <a:solidFill>
              <a:srgbClr val="B7D5CA"/>
            </a:solidFill>
            <a:prstDash val="solid"/>
          </a:ln>
        </p:spPr>
      </p:sp>
      <p:sp>
        <p:nvSpPr>
          <p:cNvPr id="27" name="Shape 24"/>
          <p:cNvSpPr/>
          <p:nvPr/>
        </p:nvSpPr>
        <p:spPr>
          <a:xfrm>
            <a:off x="9739313" y="5036722"/>
            <a:ext cx="60960" cy="434340"/>
          </a:xfrm>
          <a:prstGeom prst="roundRect">
            <a:avLst>
              <a:gd name="adj" fmla="val 167442"/>
            </a:avLst>
          </a:prstGeom>
          <a:solidFill>
            <a:srgbClr val="006747"/>
          </a:solidFill>
          <a:ln/>
        </p:spPr>
      </p:sp>
      <p:sp>
        <p:nvSpPr>
          <p:cNvPr id="28" name="Text 25"/>
          <p:cNvSpPr/>
          <p:nvPr/>
        </p:nvSpPr>
        <p:spPr>
          <a:xfrm>
            <a:off x="9928861" y="5165310"/>
            <a:ext cx="2605802"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pandas, numpy, matplotlib, seaborn</a:t>
            </a:r>
            <a:endParaRPr lang="en-US" sz="2000" dirty="0">
              <a:latin typeface="Aptos Display" panose="020B0004020202020204" pitchFamily="34" charset="0"/>
            </a:endParaRPr>
          </a:p>
        </p:txBody>
      </p:sp>
      <p:sp>
        <p:nvSpPr>
          <p:cNvPr id="29" name="Shape 26"/>
          <p:cNvSpPr/>
          <p:nvPr/>
        </p:nvSpPr>
        <p:spPr>
          <a:xfrm>
            <a:off x="454581" y="5584410"/>
            <a:ext cx="4536638" cy="434340"/>
          </a:xfrm>
          <a:prstGeom prst="roundRect">
            <a:avLst>
              <a:gd name="adj" fmla="val 16842"/>
            </a:avLst>
          </a:prstGeom>
          <a:solidFill>
            <a:srgbClr val="E5F9F2">
              <a:alpha val="95000"/>
            </a:srgbClr>
          </a:solidFill>
          <a:ln w="15240">
            <a:solidFill>
              <a:srgbClr val="B7D5CA"/>
            </a:solidFill>
            <a:prstDash val="solid"/>
          </a:ln>
        </p:spPr>
      </p:sp>
      <p:sp>
        <p:nvSpPr>
          <p:cNvPr id="30" name="Shape 27"/>
          <p:cNvSpPr/>
          <p:nvPr/>
        </p:nvSpPr>
        <p:spPr>
          <a:xfrm>
            <a:off x="439341" y="5584410"/>
            <a:ext cx="60960" cy="434340"/>
          </a:xfrm>
          <a:prstGeom prst="roundRect">
            <a:avLst>
              <a:gd name="adj" fmla="val 167442"/>
            </a:avLst>
          </a:prstGeom>
          <a:solidFill>
            <a:srgbClr val="006747"/>
          </a:solidFill>
          <a:ln/>
        </p:spPr>
      </p:sp>
      <p:sp>
        <p:nvSpPr>
          <p:cNvPr id="32" name="Shape 29"/>
          <p:cNvSpPr/>
          <p:nvPr/>
        </p:nvSpPr>
        <p:spPr>
          <a:xfrm>
            <a:off x="5104567" y="5584410"/>
            <a:ext cx="4536638" cy="434340"/>
          </a:xfrm>
          <a:prstGeom prst="roundRect">
            <a:avLst>
              <a:gd name="adj" fmla="val 16842"/>
            </a:avLst>
          </a:prstGeom>
          <a:solidFill>
            <a:srgbClr val="E5F9F2">
              <a:alpha val="95000"/>
            </a:srgbClr>
          </a:solidFill>
          <a:ln w="15240">
            <a:solidFill>
              <a:srgbClr val="B7D5CA"/>
            </a:solidFill>
            <a:prstDash val="solid"/>
          </a:ln>
        </p:spPr>
      </p:sp>
      <p:sp>
        <p:nvSpPr>
          <p:cNvPr id="33" name="Shape 30"/>
          <p:cNvSpPr/>
          <p:nvPr/>
        </p:nvSpPr>
        <p:spPr>
          <a:xfrm>
            <a:off x="5089327" y="5584410"/>
            <a:ext cx="60960" cy="434340"/>
          </a:xfrm>
          <a:prstGeom prst="roundRect">
            <a:avLst>
              <a:gd name="adj" fmla="val 167442"/>
            </a:avLst>
          </a:prstGeom>
          <a:solidFill>
            <a:srgbClr val="006747"/>
          </a:solidFill>
          <a:ln/>
        </p:spPr>
      </p:sp>
      <p:sp>
        <p:nvSpPr>
          <p:cNvPr id="34" name="Text 31"/>
          <p:cNvSpPr/>
          <p:nvPr/>
        </p:nvSpPr>
        <p:spPr>
          <a:xfrm>
            <a:off x="5278875" y="5712997"/>
            <a:ext cx="1956911"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imbalanced-learn (SMOTE)</a:t>
            </a:r>
            <a:endParaRPr lang="en-US" sz="2000" dirty="0">
              <a:latin typeface="Aptos Display" panose="020B0004020202020204" pitchFamily="34" charset="0"/>
            </a:endParaRPr>
          </a:p>
        </p:txBody>
      </p:sp>
      <p:sp>
        <p:nvSpPr>
          <p:cNvPr id="35" name="Shape 32"/>
          <p:cNvSpPr/>
          <p:nvPr/>
        </p:nvSpPr>
        <p:spPr>
          <a:xfrm>
            <a:off x="9754553" y="5584410"/>
            <a:ext cx="4536638" cy="434340"/>
          </a:xfrm>
          <a:prstGeom prst="roundRect">
            <a:avLst>
              <a:gd name="adj" fmla="val 16842"/>
            </a:avLst>
          </a:prstGeom>
          <a:solidFill>
            <a:srgbClr val="E5F9F2">
              <a:alpha val="95000"/>
            </a:srgbClr>
          </a:solidFill>
          <a:ln w="15240">
            <a:solidFill>
              <a:srgbClr val="B7D5CA"/>
            </a:solidFill>
            <a:prstDash val="solid"/>
          </a:ln>
        </p:spPr>
      </p:sp>
      <p:sp>
        <p:nvSpPr>
          <p:cNvPr id="36" name="Shape 33"/>
          <p:cNvSpPr/>
          <p:nvPr/>
        </p:nvSpPr>
        <p:spPr>
          <a:xfrm>
            <a:off x="9739313" y="5584410"/>
            <a:ext cx="60960" cy="434340"/>
          </a:xfrm>
          <a:prstGeom prst="roundRect">
            <a:avLst>
              <a:gd name="adj" fmla="val 167442"/>
            </a:avLst>
          </a:prstGeom>
          <a:solidFill>
            <a:srgbClr val="006747"/>
          </a:solidFill>
          <a:ln/>
        </p:spPr>
      </p:sp>
      <p:sp>
        <p:nvSpPr>
          <p:cNvPr id="37" name="Text 34"/>
          <p:cNvSpPr/>
          <p:nvPr/>
        </p:nvSpPr>
        <p:spPr>
          <a:xfrm>
            <a:off x="9928861" y="5712997"/>
            <a:ext cx="2793563"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Streamlit (for visualization dashboard)</a:t>
            </a:r>
            <a:endParaRPr lang="en-US" sz="2000" dirty="0">
              <a:latin typeface="Aptos Display" panose="020B0004020202020204" pitchFamily="34" charset="0"/>
            </a:endParaRPr>
          </a:p>
        </p:txBody>
      </p:sp>
      <p:sp>
        <p:nvSpPr>
          <p:cNvPr id="38" name="Shape 35"/>
          <p:cNvSpPr/>
          <p:nvPr/>
        </p:nvSpPr>
        <p:spPr>
          <a:xfrm>
            <a:off x="454581" y="6132097"/>
            <a:ext cx="13836610" cy="434340"/>
          </a:xfrm>
          <a:prstGeom prst="roundRect">
            <a:avLst>
              <a:gd name="adj" fmla="val 16842"/>
            </a:avLst>
          </a:prstGeom>
          <a:solidFill>
            <a:srgbClr val="E5F9F2">
              <a:alpha val="95000"/>
            </a:srgbClr>
          </a:solidFill>
          <a:ln w="15240">
            <a:solidFill>
              <a:srgbClr val="B7D5CA"/>
            </a:solidFill>
            <a:prstDash val="solid"/>
          </a:ln>
        </p:spPr>
      </p:sp>
      <p:sp>
        <p:nvSpPr>
          <p:cNvPr id="39" name="Shape 36"/>
          <p:cNvSpPr/>
          <p:nvPr/>
        </p:nvSpPr>
        <p:spPr>
          <a:xfrm>
            <a:off x="439341" y="6132097"/>
            <a:ext cx="60960" cy="434340"/>
          </a:xfrm>
          <a:prstGeom prst="roundRect">
            <a:avLst>
              <a:gd name="adj" fmla="val 167442"/>
            </a:avLst>
          </a:prstGeom>
          <a:solidFill>
            <a:srgbClr val="006747"/>
          </a:solidFill>
          <a:ln/>
        </p:spPr>
      </p:sp>
      <p:sp>
        <p:nvSpPr>
          <p:cNvPr id="40" name="Text 37"/>
          <p:cNvSpPr/>
          <p:nvPr/>
        </p:nvSpPr>
        <p:spPr>
          <a:xfrm>
            <a:off x="628889" y="6260685"/>
            <a:ext cx="1760934" cy="177165"/>
          </a:xfrm>
          <a:prstGeom prst="rect">
            <a:avLst/>
          </a:prstGeom>
          <a:noFill/>
          <a:ln/>
        </p:spPr>
        <p:txBody>
          <a:bodyPr wrap="none" lIns="0" tIns="0" rIns="0" bIns="0" rtlCol="0" anchor="t"/>
          <a:lstStyle/>
          <a:p>
            <a:pPr marL="0" indent="0" algn="l">
              <a:lnSpc>
                <a:spcPts val="1350"/>
              </a:lnSpc>
              <a:buNone/>
            </a:pPr>
            <a:r>
              <a:rPr lang="en-US" sz="2000" b="1" dirty="0">
                <a:solidFill>
                  <a:srgbClr val="4B4A4A"/>
                </a:solidFill>
                <a:latin typeface="Aptos Display" panose="020B0004020202020204" pitchFamily="34" charset="0"/>
                <a:ea typeface="Noto Serif SC Bold" pitchFamily="34" charset="-122"/>
                <a:cs typeface="Noto Serif SC Bold" pitchFamily="34" charset="-120"/>
              </a:rPr>
              <a:t>GitHub (version control)</a:t>
            </a:r>
            <a:endParaRPr lang="en-US" sz="2000" dirty="0">
              <a:latin typeface="Aptos Display" panose="020B0004020202020204" pitchFamily="34" charset="0"/>
            </a:endParaRPr>
          </a:p>
        </p:txBody>
      </p:sp>
      <p:sp>
        <p:nvSpPr>
          <p:cNvPr id="41" name="Text 38"/>
          <p:cNvSpPr/>
          <p:nvPr/>
        </p:nvSpPr>
        <p:spPr>
          <a:xfrm>
            <a:off x="402418" y="6778473"/>
            <a:ext cx="2835235" cy="354330"/>
          </a:xfrm>
          <a:prstGeom prst="rect">
            <a:avLst/>
          </a:prstGeom>
          <a:noFill/>
          <a:ln/>
        </p:spPr>
        <p:txBody>
          <a:bodyPr wrap="none" lIns="0" tIns="0" rIns="0" bIns="0" rtlCol="0" anchor="t"/>
          <a:lstStyle/>
          <a:p>
            <a:pPr marL="0" indent="0" algn="l">
              <a:lnSpc>
                <a:spcPts val="2750"/>
              </a:lnSpc>
              <a:buNone/>
            </a:pPr>
            <a:r>
              <a:rPr lang="en-US" sz="4000" b="1" dirty="0">
                <a:solidFill>
                  <a:srgbClr val="006747"/>
                </a:solidFill>
                <a:latin typeface="Aptos Display" panose="020B0004020202020204" pitchFamily="34" charset="0"/>
                <a:ea typeface="Noto Serif SC Bold" pitchFamily="34" charset="-122"/>
                <a:cs typeface="Noto Serif SC Bold" pitchFamily="34" charset="-120"/>
              </a:rPr>
              <a:t>11. Conclusion</a:t>
            </a:r>
            <a:endParaRPr lang="en-US" sz="4000" dirty="0">
              <a:latin typeface="Aptos Display" panose="020B0004020202020204" pitchFamily="34" charset="0"/>
            </a:endParaRPr>
          </a:p>
        </p:txBody>
      </p:sp>
      <p:sp>
        <p:nvSpPr>
          <p:cNvPr id="42" name="Text 39"/>
          <p:cNvSpPr/>
          <p:nvPr/>
        </p:nvSpPr>
        <p:spPr>
          <a:xfrm>
            <a:off x="396835" y="7265908"/>
            <a:ext cx="13836729" cy="362903"/>
          </a:xfrm>
          <a:prstGeom prst="rect">
            <a:avLst/>
          </a:prstGeom>
          <a:noFill/>
          <a:ln/>
        </p:spPr>
        <p:txBody>
          <a:bodyPr wrap="squar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This AI-powered fraud detection system successfully leverages machine learning to identify fraudulent auto insurance claims with high accuracy and recall. It offers a scalable, interpretable, and deployable solution that supports insurers in reducing fraud-related losses, improving customer experience, and enhancing operational efficiency.</a:t>
            </a:r>
            <a:endParaRPr lang="en-US" sz="1200" dirty="0">
              <a:latin typeface="Aptos Display" panose="020B0004020202020204" pitchFamily="34" charset="0"/>
            </a:endParaRPr>
          </a:p>
        </p:txBody>
      </p:sp>
      <p:sp>
        <p:nvSpPr>
          <p:cNvPr id="43" name="Minus Sign 42">
            <a:extLst>
              <a:ext uri="{FF2B5EF4-FFF2-40B4-BE49-F238E27FC236}">
                <a16:creationId xmlns:a16="http://schemas.microsoft.com/office/drawing/2014/main" id="{59438579-D868-0261-BDD0-0CDCCE55B7E2}"/>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3600">
              <a:latin typeface="Aptos Display" panose="020B0004020202020204" pitchFamily="34" charset="0"/>
            </a:endParaRPr>
          </a:p>
        </p:txBody>
      </p:sp>
      <p:sp>
        <p:nvSpPr>
          <p:cNvPr id="45" name="TextBox 44">
            <a:extLst>
              <a:ext uri="{FF2B5EF4-FFF2-40B4-BE49-F238E27FC236}">
                <a16:creationId xmlns:a16="http://schemas.microsoft.com/office/drawing/2014/main" id="{DAE00535-E839-3E9B-69DA-329E1B588EB8}"/>
              </a:ext>
            </a:extLst>
          </p:cNvPr>
          <p:cNvSpPr txBox="1"/>
          <p:nvPr/>
        </p:nvSpPr>
        <p:spPr>
          <a:xfrm>
            <a:off x="503635" y="5683098"/>
            <a:ext cx="4536638" cy="290913"/>
          </a:xfrm>
          <a:prstGeom prst="rect">
            <a:avLst/>
          </a:prstGeom>
          <a:noFill/>
        </p:spPr>
        <p:txBody>
          <a:bodyPr wrap="square">
            <a:spAutoFit/>
          </a:bodyPr>
          <a:lstStyle/>
          <a:p>
            <a:pPr marL="0" indent="0" algn="l">
              <a:lnSpc>
                <a:spcPts val="1350"/>
              </a:lnSpc>
              <a:buNone/>
            </a:pPr>
            <a:r>
              <a:rPr lang="en-US" sz="1800" b="1" dirty="0">
                <a:solidFill>
                  <a:srgbClr val="4B4A4A"/>
                </a:solidFill>
                <a:latin typeface="Aptos Display" panose="020B0004020202020204" pitchFamily="34" charset="0"/>
                <a:ea typeface="Noto Serif SC Bold" pitchFamily="34" charset="-122"/>
                <a:cs typeface="Noto Serif SC Bold" pitchFamily="34" charset="-120"/>
              </a:rPr>
              <a:t>scikit-learn, </a:t>
            </a:r>
            <a:r>
              <a:rPr lang="en-US" sz="1800" b="1" dirty="0" err="1">
                <a:solidFill>
                  <a:srgbClr val="4B4A4A"/>
                </a:solidFill>
                <a:latin typeface="Aptos Display" panose="020B0004020202020204" pitchFamily="34" charset="0"/>
                <a:ea typeface="Noto Serif SC Bold" pitchFamily="34" charset="-122"/>
                <a:cs typeface="Noto Serif SC Bold" pitchFamily="34" charset="-120"/>
              </a:rPr>
              <a:t>XGBoost</a:t>
            </a:r>
            <a:r>
              <a:rPr lang="en-US" sz="1800" b="1" dirty="0">
                <a:solidFill>
                  <a:srgbClr val="4B4A4A"/>
                </a:solidFill>
                <a:latin typeface="Aptos Display" panose="020B0004020202020204" pitchFamily="34" charset="0"/>
                <a:ea typeface="Noto Serif SC Bold" pitchFamily="34" charset="-122"/>
                <a:cs typeface="Noto Serif SC Bold" pitchFamily="34" charset="-120"/>
              </a:rPr>
              <a:t>, </a:t>
            </a:r>
            <a:r>
              <a:rPr lang="en-US" sz="1800" b="1" dirty="0" err="1">
                <a:solidFill>
                  <a:srgbClr val="4B4A4A"/>
                </a:solidFill>
                <a:latin typeface="Aptos Display" panose="020B0004020202020204" pitchFamily="34" charset="0"/>
                <a:ea typeface="Noto Serif SC Bold" pitchFamily="34" charset="-122"/>
                <a:cs typeface="Noto Serif SC Bold" pitchFamily="34" charset="-120"/>
              </a:rPr>
              <a:t>LightGBM</a:t>
            </a:r>
            <a:r>
              <a:rPr lang="en-US" sz="1800" b="1" dirty="0">
                <a:solidFill>
                  <a:srgbClr val="4B4A4A"/>
                </a:solidFill>
                <a:latin typeface="Aptos Display" panose="020B0004020202020204" pitchFamily="34" charset="0"/>
                <a:ea typeface="Noto Serif SC Bold" pitchFamily="34" charset="-122"/>
                <a:cs typeface="Noto Serif SC Bold" pitchFamily="34" charset="-120"/>
              </a:rPr>
              <a:t>, </a:t>
            </a:r>
            <a:r>
              <a:rPr lang="en-US" sz="1800" b="1" dirty="0" err="1">
                <a:solidFill>
                  <a:srgbClr val="4B4A4A"/>
                </a:solidFill>
                <a:latin typeface="Aptos Display" panose="020B0004020202020204" pitchFamily="34" charset="0"/>
                <a:ea typeface="Noto Serif SC Bold" pitchFamily="34" charset="-122"/>
                <a:cs typeface="Noto Serif SC Bold" pitchFamily="34" charset="-120"/>
              </a:rPr>
              <a:t>CatBoost</a:t>
            </a:r>
            <a:endParaRPr lang="en-US" sz="1800" dirty="0">
              <a:latin typeface="Aptos Display" panose="020B00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008346" y="462915"/>
            <a:ext cx="10613588" cy="564118"/>
          </a:xfrm>
          <a:prstGeom prst="rect">
            <a:avLst/>
          </a:prstGeom>
          <a:noFill/>
          <a:ln/>
        </p:spPr>
        <p:txBody>
          <a:bodyPr wrap="none" lIns="0" tIns="0" rIns="0" bIns="0" rtlCol="0" anchor="t"/>
          <a:lstStyle/>
          <a:p>
            <a:pPr marL="0" indent="0" algn="ctr">
              <a:lnSpc>
                <a:spcPts val="4100"/>
              </a:lnSpc>
              <a:buNone/>
            </a:pPr>
            <a:r>
              <a:rPr lang="en-US" sz="3300" b="1" dirty="0">
                <a:solidFill>
                  <a:srgbClr val="000000"/>
                </a:solidFill>
                <a:latin typeface="Aptos Display" panose="020B0004020202020204" pitchFamily="34" charset="0"/>
                <a:ea typeface="Noto Serif SC Bold" pitchFamily="34" charset="-122"/>
                <a:cs typeface="Noto Serif SC Bold" pitchFamily="34" charset="-120"/>
              </a:rPr>
              <a:t>🚗</a:t>
            </a:r>
            <a:r>
              <a:rPr lang="en-US" sz="3300" b="1" dirty="0">
                <a:solidFill>
                  <a:srgbClr val="006747"/>
                </a:solidFill>
                <a:latin typeface="Aptos Display" panose="020B0004020202020204" pitchFamily="34" charset="0"/>
                <a:ea typeface="Noto Serif SC Bold" pitchFamily="34" charset="-122"/>
                <a:cs typeface="Noto Serif SC Bold" pitchFamily="34" charset="-120"/>
              </a:rPr>
              <a:t> AI-Powered Fraud Detection in Auto Insurance</a:t>
            </a:r>
            <a:endParaRPr lang="en-US" sz="3300" dirty="0">
              <a:latin typeface="Aptos Display" panose="020B0004020202020204" pitchFamily="34" charset="0"/>
            </a:endParaRPr>
          </a:p>
        </p:txBody>
      </p:sp>
      <p:sp>
        <p:nvSpPr>
          <p:cNvPr id="3" name="Text 1"/>
          <p:cNvSpPr/>
          <p:nvPr/>
        </p:nvSpPr>
        <p:spPr>
          <a:xfrm>
            <a:off x="589240" y="1363742"/>
            <a:ext cx="13451919" cy="269319"/>
          </a:xfrm>
          <a:prstGeom prst="rect">
            <a:avLst/>
          </a:prstGeom>
          <a:noFill/>
          <a:ln/>
        </p:spPr>
        <p:txBody>
          <a:bodyPr wrap="none" lIns="0" tIns="0" rIns="0" bIns="0" rtlCol="0" anchor="t"/>
          <a:lstStyle/>
          <a:p>
            <a:pPr marL="0" indent="0" algn="ctr">
              <a:lnSpc>
                <a:spcPts val="2100"/>
              </a:lnSpc>
              <a:buNone/>
            </a:pPr>
            <a:r>
              <a:rPr lang="en-US" dirty="0">
                <a:solidFill>
                  <a:srgbClr val="000000"/>
                </a:solidFill>
                <a:latin typeface="Aptos Display" panose="020B0004020202020204" pitchFamily="34" charset="0"/>
                <a:ea typeface="Geist" pitchFamily="34" charset="-122"/>
                <a:cs typeface="Geist" pitchFamily="34" charset="-120"/>
              </a:rPr>
              <a:t>🧠</a:t>
            </a:r>
            <a:r>
              <a:rPr lang="en-US" dirty="0">
                <a:solidFill>
                  <a:srgbClr val="4B4A4A"/>
                </a:solidFill>
                <a:latin typeface="Aptos Display" panose="020B0004020202020204" pitchFamily="34" charset="0"/>
                <a:ea typeface="Geist" pitchFamily="34" charset="-122"/>
                <a:cs typeface="Geist" pitchFamily="34" charset="-120"/>
              </a:rPr>
              <a:t> Predictive Modeling for Smarter Claims Management</a:t>
            </a:r>
            <a:endParaRPr lang="en-US" dirty="0">
              <a:latin typeface="Aptos Display" panose="020B0004020202020204" pitchFamily="34" charset="0"/>
            </a:endParaRPr>
          </a:p>
        </p:txBody>
      </p:sp>
      <p:sp>
        <p:nvSpPr>
          <p:cNvPr id="4" name="Text 2"/>
          <p:cNvSpPr/>
          <p:nvPr/>
        </p:nvSpPr>
        <p:spPr>
          <a:xfrm>
            <a:off x="2021443" y="1990725"/>
            <a:ext cx="3656052" cy="263128"/>
          </a:xfrm>
          <a:prstGeom prst="rect">
            <a:avLst/>
          </a:prstGeom>
          <a:noFill/>
          <a:ln/>
        </p:spPr>
        <p:txBody>
          <a:bodyPr wrap="none" lIns="0" tIns="0" rIns="0" bIns="0" rtlCol="0" anchor="t"/>
          <a:lstStyle/>
          <a:p>
            <a:pPr marL="0" indent="0" algn="ctr">
              <a:lnSpc>
                <a:spcPts val="2050"/>
              </a:lnSpc>
              <a:buNone/>
            </a:pPr>
            <a:r>
              <a:rPr lang="en-US" sz="1650" b="1" dirty="0">
                <a:solidFill>
                  <a:srgbClr val="006747"/>
                </a:solidFill>
                <a:latin typeface="Aptos Display" panose="020B0004020202020204" pitchFamily="34" charset="0"/>
                <a:ea typeface="Noto Serif SC Bold" pitchFamily="34" charset="-122"/>
                <a:cs typeface="Noto Serif SC Bold" pitchFamily="34" charset="-120"/>
              </a:rPr>
              <a:t>Team Information: 4TH_TEAM_10</a:t>
            </a:r>
            <a:endParaRPr lang="en-US" sz="1650" dirty="0">
              <a:latin typeface="Aptos Display" panose="020B0004020202020204" pitchFamily="34" charset="0"/>
            </a:endParaRPr>
          </a:p>
        </p:txBody>
      </p:sp>
      <p:sp>
        <p:nvSpPr>
          <p:cNvPr id="5" name="Shape 3"/>
          <p:cNvSpPr/>
          <p:nvPr/>
        </p:nvSpPr>
        <p:spPr>
          <a:xfrm>
            <a:off x="589240" y="2443163"/>
            <a:ext cx="6520577" cy="2769156"/>
          </a:xfrm>
          <a:prstGeom prst="roundRect">
            <a:avLst>
              <a:gd name="adj" fmla="val 5472"/>
            </a:avLst>
          </a:prstGeom>
          <a:noFill/>
          <a:ln w="7620">
            <a:solidFill>
              <a:srgbClr val="000000">
                <a:alpha val="8000"/>
              </a:srgbClr>
            </a:solidFill>
            <a:prstDash val="solid"/>
          </a:ln>
        </p:spPr>
      </p:sp>
      <p:sp>
        <p:nvSpPr>
          <p:cNvPr id="6" name="Shape 4"/>
          <p:cNvSpPr/>
          <p:nvPr/>
        </p:nvSpPr>
        <p:spPr>
          <a:xfrm>
            <a:off x="596860" y="2450783"/>
            <a:ext cx="6505337" cy="755809"/>
          </a:xfrm>
          <a:prstGeom prst="rect">
            <a:avLst/>
          </a:prstGeom>
          <a:solidFill>
            <a:srgbClr val="FFFFFF">
              <a:alpha val="4000"/>
            </a:srgbClr>
          </a:solidFill>
          <a:ln/>
        </p:spPr>
      </p:sp>
      <p:sp>
        <p:nvSpPr>
          <p:cNvPr id="7" name="Text 5"/>
          <p:cNvSpPr/>
          <p:nvPr/>
        </p:nvSpPr>
        <p:spPr>
          <a:xfrm>
            <a:off x="765453" y="2559368"/>
            <a:ext cx="1285756" cy="538639"/>
          </a:xfrm>
          <a:prstGeom prst="rect">
            <a:avLst/>
          </a:prstGeom>
          <a:noFill/>
          <a:ln/>
        </p:spPr>
        <p:txBody>
          <a:bodyPr wrap="squar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Rajat Kumar Dash</a:t>
            </a:r>
            <a:endParaRPr lang="en-US" sz="1300" dirty="0">
              <a:latin typeface="Aptos Display" panose="020B0004020202020204" pitchFamily="34" charset="0"/>
            </a:endParaRPr>
          </a:p>
        </p:txBody>
      </p:sp>
      <p:sp>
        <p:nvSpPr>
          <p:cNvPr id="8" name="Text 6"/>
          <p:cNvSpPr/>
          <p:nvPr/>
        </p:nvSpPr>
        <p:spPr>
          <a:xfrm>
            <a:off x="2395538" y="2559368"/>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CSE</a:t>
            </a:r>
            <a:endParaRPr lang="en-US" sz="1300" dirty="0">
              <a:latin typeface="Aptos Display" panose="020B0004020202020204" pitchFamily="34" charset="0"/>
            </a:endParaRPr>
          </a:p>
        </p:txBody>
      </p:sp>
      <p:sp>
        <p:nvSpPr>
          <p:cNvPr id="9" name="Text 7"/>
          <p:cNvSpPr/>
          <p:nvPr/>
        </p:nvSpPr>
        <p:spPr>
          <a:xfrm>
            <a:off x="4021812" y="2559368"/>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4th Year</a:t>
            </a:r>
            <a:endParaRPr lang="en-US" sz="1300" dirty="0">
              <a:latin typeface="Aptos Display" panose="020B0004020202020204" pitchFamily="34" charset="0"/>
            </a:endParaRPr>
          </a:p>
        </p:txBody>
      </p:sp>
      <p:sp>
        <p:nvSpPr>
          <p:cNvPr id="10" name="Text 8"/>
          <p:cNvSpPr/>
          <p:nvPr/>
        </p:nvSpPr>
        <p:spPr>
          <a:xfrm>
            <a:off x="5648087" y="2559368"/>
            <a:ext cx="128575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22CSE139</a:t>
            </a:r>
            <a:endParaRPr lang="en-US" sz="1300" dirty="0">
              <a:latin typeface="Aptos Display" panose="020B0004020202020204" pitchFamily="34" charset="0"/>
            </a:endParaRPr>
          </a:p>
        </p:txBody>
      </p:sp>
      <p:sp>
        <p:nvSpPr>
          <p:cNvPr id="11" name="Shape 9"/>
          <p:cNvSpPr/>
          <p:nvPr/>
        </p:nvSpPr>
        <p:spPr>
          <a:xfrm>
            <a:off x="596860" y="3206591"/>
            <a:ext cx="6505337" cy="755809"/>
          </a:xfrm>
          <a:prstGeom prst="rect">
            <a:avLst/>
          </a:prstGeom>
          <a:solidFill>
            <a:srgbClr val="000000">
              <a:alpha val="4000"/>
            </a:srgbClr>
          </a:solidFill>
          <a:ln/>
        </p:spPr>
      </p:sp>
      <p:sp>
        <p:nvSpPr>
          <p:cNvPr id="12" name="Text 10"/>
          <p:cNvSpPr/>
          <p:nvPr/>
        </p:nvSpPr>
        <p:spPr>
          <a:xfrm>
            <a:off x="765453" y="3315176"/>
            <a:ext cx="1285756" cy="538639"/>
          </a:xfrm>
          <a:prstGeom prst="rect">
            <a:avLst/>
          </a:prstGeom>
          <a:noFill/>
          <a:ln/>
        </p:spPr>
        <p:txBody>
          <a:bodyPr wrap="squar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Soumya Ranjan Mohapatra</a:t>
            </a:r>
            <a:endParaRPr lang="en-US" sz="1300" dirty="0">
              <a:latin typeface="Aptos Display" panose="020B0004020202020204" pitchFamily="34" charset="0"/>
            </a:endParaRPr>
          </a:p>
        </p:txBody>
      </p:sp>
      <p:sp>
        <p:nvSpPr>
          <p:cNvPr id="13" name="Text 11"/>
          <p:cNvSpPr/>
          <p:nvPr/>
        </p:nvSpPr>
        <p:spPr>
          <a:xfrm>
            <a:off x="2395538" y="3315176"/>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CSE</a:t>
            </a:r>
            <a:endParaRPr lang="en-US" sz="1300" dirty="0">
              <a:latin typeface="Aptos Display" panose="020B0004020202020204" pitchFamily="34" charset="0"/>
            </a:endParaRPr>
          </a:p>
        </p:txBody>
      </p:sp>
      <p:sp>
        <p:nvSpPr>
          <p:cNvPr id="14" name="Text 12"/>
          <p:cNvSpPr/>
          <p:nvPr/>
        </p:nvSpPr>
        <p:spPr>
          <a:xfrm>
            <a:off x="4021812" y="3315176"/>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4th Year</a:t>
            </a:r>
            <a:endParaRPr lang="en-US" sz="1300" dirty="0">
              <a:latin typeface="Aptos Display" panose="020B0004020202020204" pitchFamily="34" charset="0"/>
            </a:endParaRPr>
          </a:p>
        </p:txBody>
      </p:sp>
      <p:sp>
        <p:nvSpPr>
          <p:cNvPr id="15" name="Text 13"/>
          <p:cNvSpPr/>
          <p:nvPr/>
        </p:nvSpPr>
        <p:spPr>
          <a:xfrm>
            <a:off x="5648087" y="3315176"/>
            <a:ext cx="128575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22CSE215</a:t>
            </a:r>
            <a:endParaRPr lang="en-US" sz="1300" dirty="0">
              <a:latin typeface="Aptos Display" panose="020B0004020202020204" pitchFamily="34" charset="0"/>
            </a:endParaRPr>
          </a:p>
        </p:txBody>
      </p:sp>
      <p:sp>
        <p:nvSpPr>
          <p:cNvPr id="16" name="Shape 14"/>
          <p:cNvSpPr/>
          <p:nvPr/>
        </p:nvSpPr>
        <p:spPr>
          <a:xfrm>
            <a:off x="596860" y="3962400"/>
            <a:ext cx="6505337" cy="755809"/>
          </a:xfrm>
          <a:prstGeom prst="rect">
            <a:avLst/>
          </a:prstGeom>
          <a:solidFill>
            <a:srgbClr val="FFFFFF">
              <a:alpha val="4000"/>
            </a:srgbClr>
          </a:solidFill>
          <a:ln/>
        </p:spPr>
      </p:sp>
      <p:sp>
        <p:nvSpPr>
          <p:cNvPr id="17" name="Text 15"/>
          <p:cNvSpPr/>
          <p:nvPr/>
        </p:nvSpPr>
        <p:spPr>
          <a:xfrm>
            <a:off x="765453" y="4070985"/>
            <a:ext cx="1285756" cy="538639"/>
          </a:xfrm>
          <a:prstGeom prst="rect">
            <a:avLst/>
          </a:prstGeom>
          <a:noFill/>
          <a:ln/>
        </p:spPr>
        <p:txBody>
          <a:bodyPr wrap="squar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Debabrata Mishra</a:t>
            </a:r>
            <a:endParaRPr lang="en-US" sz="1300" dirty="0">
              <a:latin typeface="Aptos Display" panose="020B0004020202020204" pitchFamily="34" charset="0"/>
            </a:endParaRPr>
          </a:p>
        </p:txBody>
      </p:sp>
      <p:sp>
        <p:nvSpPr>
          <p:cNvPr id="18" name="Text 16"/>
          <p:cNvSpPr/>
          <p:nvPr/>
        </p:nvSpPr>
        <p:spPr>
          <a:xfrm>
            <a:off x="2395538" y="4070985"/>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CSE</a:t>
            </a:r>
            <a:endParaRPr lang="en-US" sz="1300" dirty="0">
              <a:latin typeface="Aptos Display" panose="020B0004020202020204" pitchFamily="34" charset="0"/>
            </a:endParaRPr>
          </a:p>
        </p:txBody>
      </p:sp>
      <p:sp>
        <p:nvSpPr>
          <p:cNvPr id="19" name="Text 17"/>
          <p:cNvSpPr/>
          <p:nvPr/>
        </p:nvSpPr>
        <p:spPr>
          <a:xfrm>
            <a:off x="4021812" y="4070985"/>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4th Year</a:t>
            </a:r>
            <a:endParaRPr lang="en-US" sz="1300" dirty="0">
              <a:latin typeface="Aptos Display" panose="020B0004020202020204" pitchFamily="34" charset="0"/>
            </a:endParaRPr>
          </a:p>
        </p:txBody>
      </p:sp>
      <p:sp>
        <p:nvSpPr>
          <p:cNvPr id="20" name="Text 18"/>
          <p:cNvSpPr/>
          <p:nvPr/>
        </p:nvSpPr>
        <p:spPr>
          <a:xfrm>
            <a:off x="5648087" y="4070985"/>
            <a:ext cx="128575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22CSE140</a:t>
            </a:r>
            <a:endParaRPr lang="en-US" sz="1300" dirty="0">
              <a:latin typeface="Aptos Display" panose="020B0004020202020204" pitchFamily="34" charset="0"/>
            </a:endParaRPr>
          </a:p>
        </p:txBody>
      </p:sp>
      <p:sp>
        <p:nvSpPr>
          <p:cNvPr id="21" name="Shape 19"/>
          <p:cNvSpPr/>
          <p:nvPr/>
        </p:nvSpPr>
        <p:spPr>
          <a:xfrm>
            <a:off x="596860" y="4718209"/>
            <a:ext cx="6505337" cy="486489"/>
          </a:xfrm>
          <a:prstGeom prst="rect">
            <a:avLst/>
          </a:prstGeom>
          <a:solidFill>
            <a:srgbClr val="000000">
              <a:alpha val="4000"/>
            </a:srgbClr>
          </a:solidFill>
          <a:ln/>
        </p:spPr>
      </p:sp>
      <p:sp>
        <p:nvSpPr>
          <p:cNvPr id="22" name="Text 20"/>
          <p:cNvSpPr/>
          <p:nvPr/>
        </p:nvSpPr>
        <p:spPr>
          <a:xfrm>
            <a:off x="765453" y="4826794"/>
            <a:ext cx="128575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Abhisek Panda</a:t>
            </a:r>
            <a:endParaRPr lang="en-US" sz="1300" dirty="0">
              <a:latin typeface="Aptos Display" panose="020B0004020202020204" pitchFamily="34" charset="0"/>
            </a:endParaRPr>
          </a:p>
        </p:txBody>
      </p:sp>
      <p:sp>
        <p:nvSpPr>
          <p:cNvPr id="23" name="Text 21"/>
          <p:cNvSpPr/>
          <p:nvPr/>
        </p:nvSpPr>
        <p:spPr>
          <a:xfrm>
            <a:off x="2395538" y="4826794"/>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CSE</a:t>
            </a:r>
            <a:endParaRPr lang="en-US" sz="1300" dirty="0">
              <a:latin typeface="Aptos Display" panose="020B0004020202020204" pitchFamily="34" charset="0"/>
            </a:endParaRPr>
          </a:p>
        </p:txBody>
      </p:sp>
      <p:sp>
        <p:nvSpPr>
          <p:cNvPr id="24" name="Text 22"/>
          <p:cNvSpPr/>
          <p:nvPr/>
        </p:nvSpPr>
        <p:spPr>
          <a:xfrm>
            <a:off x="4021812" y="4826794"/>
            <a:ext cx="128194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4th Year</a:t>
            </a:r>
            <a:endParaRPr lang="en-US" sz="1300" dirty="0">
              <a:latin typeface="Aptos Display" panose="020B0004020202020204" pitchFamily="34" charset="0"/>
            </a:endParaRPr>
          </a:p>
        </p:txBody>
      </p:sp>
      <p:sp>
        <p:nvSpPr>
          <p:cNvPr id="25" name="Text 23"/>
          <p:cNvSpPr/>
          <p:nvPr/>
        </p:nvSpPr>
        <p:spPr>
          <a:xfrm>
            <a:off x="5648087" y="4826794"/>
            <a:ext cx="1285756" cy="269319"/>
          </a:xfrm>
          <a:prstGeom prst="rect">
            <a:avLst/>
          </a:prstGeom>
          <a:noFill/>
          <a:ln/>
        </p:spPr>
        <p:txBody>
          <a:bodyPr wrap="none" lIns="0" tIns="0" rIns="0" bIns="0" rtlCol="0" anchor="t"/>
          <a:lstStyle/>
          <a:p>
            <a:pPr marL="0" indent="0" algn="l">
              <a:lnSpc>
                <a:spcPts val="2100"/>
              </a:lnSpc>
              <a:buNone/>
            </a:pPr>
            <a:r>
              <a:rPr lang="en-US" sz="1300" dirty="0">
                <a:solidFill>
                  <a:srgbClr val="4B4A4A"/>
                </a:solidFill>
                <a:latin typeface="Aptos Display" panose="020B0004020202020204" pitchFamily="34" charset="0"/>
                <a:ea typeface="Geist" pitchFamily="34" charset="-122"/>
                <a:cs typeface="Geist" pitchFamily="34" charset="-120"/>
              </a:rPr>
              <a:t>22CSE072</a:t>
            </a:r>
            <a:endParaRPr lang="en-US" sz="1300" dirty="0">
              <a:latin typeface="Aptos Display" panose="020B0004020202020204" pitchFamily="34" charset="0"/>
            </a:endParaRPr>
          </a:p>
        </p:txBody>
      </p:sp>
      <p:pic>
        <p:nvPicPr>
          <p:cNvPr id="26" name="Image 0" descr="preencoded.png"/>
          <p:cNvPicPr>
            <a:picLocks noChangeAspect="1"/>
          </p:cNvPicPr>
          <p:nvPr/>
        </p:nvPicPr>
        <p:blipFill>
          <a:blip r:embed="rId3"/>
          <a:stretch>
            <a:fillRect/>
          </a:stretch>
        </p:blipFill>
        <p:spPr>
          <a:xfrm>
            <a:off x="8109823" y="1709023"/>
            <a:ext cx="6520577" cy="652057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92612"/>
            <a:ext cx="6228874" cy="708779"/>
          </a:xfrm>
          <a:prstGeom prst="rect">
            <a:avLst/>
          </a:prstGeom>
          <a:noFill/>
          <a:ln/>
        </p:spPr>
        <p:txBody>
          <a:bodyPr wrap="none" lIns="0" tIns="0" rIns="0" bIns="0" rtlCol="0" anchor="t"/>
          <a:lstStyle/>
          <a:p>
            <a:pPr marL="0" indent="0" algn="l">
              <a:lnSpc>
                <a:spcPts val="5550"/>
              </a:lnSpc>
              <a:buNone/>
            </a:pPr>
            <a:r>
              <a:rPr lang="en-US" sz="4450" b="1" dirty="0">
                <a:solidFill>
                  <a:srgbClr val="006747"/>
                </a:solidFill>
                <a:latin typeface="Aptos Display" panose="020B0004020202020204" pitchFamily="34" charset="0"/>
                <a:ea typeface="Noto Serif SC Bold" pitchFamily="34" charset="-122"/>
                <a:cs typeface="Noto Serif SC Bold" pitchFamily="34" charset="-120"/>
              </a:rPr>
              <a:t>1. Problem Statement</a:t>
            </a:r>
            <a:endParaRPr lang="en-US" sz="4450" dirty="0">
              <a:latin typeface="Aptos Display" panose="020B0004020202020204" pitchFamily="34" charset="0"/>
            </a:endParaRPr>
          </a:p>
        </p:txBody>
      </p:sp>
      <p:sp>
        <p:nvSpPr>
          <p:cNvPr id="3" name="Text 1"/>
          <p:cNvSpPr/>
          <p:nvPr/>
        </p:nvSpPr>
        <p:spPr>
          <a:xfrm>
            <a:off x="793790" y="2145625"/>
            <a:ext cx="7604284" cy="1814513"/>
          </a:xfrm>
          <a:prstGeom prst="rect">
            <a:avLst/>
          </a:prstGeom>
          <a:noFill/>
          <a:ln/>
        </p:spPr>
        <p:txBody>
          <a:bodyPr wrap="square" lIns="0" tIns="0" rIns="0" bIns="0" rtlCol="0" anchor="t"/>
          <a:lstStyle/>
          <a:p>
            <a:pPr marL="0" indent="0" algn="just">
              <a:lnSpc>
                <a:spcPts val="2850"/>
              </a:lnSpc>
              <a:buNone/>
            </a:pPr>
            <a:r>
              <a:rPr lang="en-US" sz="1750" dirty="0">
                <a:solidFill>
                  <a:srgbClr val="4B4A4A"/>
                </a:solidFill>
                <a:latin typeface="Aptos Display" panose="020B0004020202020204" pitchFamily="34" charset="0"/>
                <a:ea typeface="Geist" pitchFamily="34" charset="-122"/>
                <a:cs typeface="Geist" pitchFamily="34" charset="-120"/>
              </a:rPr>
              <a:t>Auto insurance fraud poses a significant challenge to insurance companies worldwide. Fraudulent activities such as false accident reports, exaggerated damage claims, and staged accidents lead to billions in annual losses. These frauds delay legitimate claim processing, increase operational costs, and erode customer trust.</a:t>
            </a:r>
            <a:endParaRPr lang="en-US" sz="1750" dirty="0">
              <a:latin typeface="Aptos Display" panose="020B0004020202020204" pitchFamily="34" charset="0"/>
            </a:endParaRPr>
          </a:p>
        </p:txBody>
      </p:sp>
      <p:sp>
        <p:nvSpPr>
          <p:cNvPr id="4" name="Text 2"/>
          <p:cNvSpPr/>
          <p:nvPr/>
        </p:nvSpPr>
        <p:spPr>
          <a:xfrm>
            <a:off x="793790" y="4164211"/>
            <a:ext cx="7604284" cy="1451610"/>
          </a:xfrm>
          <a:prstGeom prst="rect">
            <a:avLst/>
          </a:prstGeom>
          <a:noFill/>
          <a:ln/>
        </p:spPr>
        <p:txBody>
          <a:bodyPr wrap="square" lIns="0" tIns="0" rIns="0" bIns="0" rtlCol="0" anchor="t"/>
          <a:lstStyle/>
          <a:p>
            <a:pPr marL="0" indent="0" algn="just">
              <a:lnSpc>
                <a:spcPts val="2850"/>
              </a:lnSpc>
              <a:buNone/>
            </a:pPr>
            <a:r>
              <a:rPr lang="en-US" sz="1750" dirty="0">
                <a:solidFill>
                  <a:srgbClr val="4B4A4A"/>
                </a:solidFill>
                <a:latin typeface="Aptos Display" panose="020B0004020202020204" pitchFamily="34" charset="0"/>
                <a:ea typeface="Geist" pitchFamily="34" charset="-122"/>
                <a:cs typeface="Geist" pitchFamily="34" charset="-120"/>
              </a:rPr>
              <a:t>This project focuses on developing an AI-powered fraud detection system capable of identifying potentially fraudulent claims early in the pipeline. The system aims to automate the identification of high-risk claims, enabling faster and more accurate decision-making.</a:t>
            </a:r>
            <a:endParaRPr lang="en-US" sz="1750" dirty="0">
              <a:latin typeface="Aptos Display" panose="020B0004020202020204" pitchFamily="34" charset="0"/>
            </a:endParaRPr>
          </a:p>
        </p:txBody>
      </p:sp>
      <p:pic>
        <p:nvPicPr>
          <p:cNvPr id="5" name="Image 0" descr="preencoded.png"/>
          <p:cNvPicPr>
            <a:picLocks noChangeAspect="1"/>
          </p:cNvPicPr>
          <p:nvPr/>
        </p:nvPicPr>
        <p:blipFill>
          <a:blip r:embed="rId3"/>
          <a:stretch>
            <a:fillRect/>
          </a:stretch>
        </p:blipFill>
        <p:spPr>
          <a:xfrm>
            <a:off x="8959096" y="2196703"/>
            <a:ext cx="4885015" cy="4885015"/>
          </a:xfrm>
          <a:prstGeom prst="rect">
            <a:avLst/>
          </a:prstGeom>
        </p:spPr>
      </p:pic>
      <p:sp>
        <p:nvSpPr>
          <p:cNvPr id="6" name="Minus Sign 5">
            <a:extLst>
              <a:ext uri="{FF2B5EF4-FFF2-40B4-BE49-F238E27FC236}">
                <a16:creationId xmlns:a16="http://schemas.microsoft.com/office/drawing/2014/main" id="{0899E9CB-2B53-6F60-F61C-A001168E8B67}"/>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latin typeface="Aptos Display" panose="020B00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861423"/>
            <a:ext cx="11417260" cy="708779"/>
          </a:xfrm>
          <a:prstGeom prst="rect">
            <a:avLst/>
          </a:prstGeom>
          <a:noFill/>
          <a:ln/>
        </p:spPr>
        <p:txBody>
          <a:bodyPr wrap="none" lIns="0" tIns="0" rIns="0" bIns="0" rtlCol="0" anchor="t"/>
          <a:lstStyle/>
          <a:p>
            <a:pPr marL="0" indent="0" algn="l">
              <a:lnSpc>
                <a:spcPts val="5550"/>
              </a:lnSpc>
              <a:buNone/>
            </a:pPr>
            <a:r>
              <a:rPr lang="en-US" sz="4450" b="1" dirty="0">
                <a:solidFill>
                  <a:srgbClr val="006747"/>
                </a:solidFill>
                <a:latin typeface="Aptos Display" panose="020B0004020202020204" pitchFamily="34" charset="0"/>
                <a:ea typeface="Noto Serif SC Bold" pitchFamily="34" charset="-122"/>
                <a:cs typeface="Noto Serif SC Bold" pitchFamily="34" charset="-120"/>
              </a:rPr>
              <a:t>2. Business Understanding &amp; Objectives</a:t>
            </a:r>
            <a:endParaRPr lang="en-US" sz="4450" dirty="0">
              <a:latin typeface="Aptos Display" panose="020B0004020202020204" pitchFamily="34" charset="0"/>
            </a:endParaRPr>
          </a:p>
        </p:txBody>
      </p:sp>
      <p:sp>
        <p:nvSpPr>
          <p:cNvPr id="3" name="Shape 1"/>
          <p:cNvSpPr/>
          <p:nvPr/>
        </p:nvSpPr>
        <p:spPr>
          <a:xfrm>
            <a:off x="793790" y="3363992"/>
            <a:ext cx="6407944" cy="3004185"/>
          </a:xfrm>
          <a:prstGeom prst="roundRect">
            <a:avLst>
              <a:gd name="adj" fmla="val 4870"/>
            </a:avLst>
          </a:prstGeom>
          <a:solidFill>
            <a:srgbClr val="E5F9F2">
              <a:alpha val="95000"/>
            </a:srgbClr>
          </a:solidFill>
          <a:ln/>
        </p:spPr>
      </p:sp>
      <p:sp>
        <p:nvSpPr>
          <p:cNvPr id="4" name="Shape 2"/>
          <p:cNvSpPr/>
          <p:nvPr/>
        </p:nvSpPr>
        <p:spPr>
          <a:xfrm>
            <a:off x="793790" y="3333512"/>
            <a:ext cx="6407944" cy="121920"/>
          </a:xfrm>
          <a:prstGeom prst="roundRect">
            <a:avLst>
              <a:gd name="adj" fmla="val 167442"/>
            </a:avLst>
          </a:prstGeom>
          <a:solidFill>
            <a:srgbClr val="006747"/>
          </a:solidFill>
          <a:ln/>
        </p:spPr>
      </p:sp>
      <p:sp>
        <p:nvSpPr>
          <p:cNvPr id="5" name="Shape 3"/>
          <p:cNvSpPr/>
          <p:nvPr/>
        </p:nvSpPr>
        <p:spPr>
          <a:xfrm>
            <a:off x="3657540" y="3023830"/>
            <a:ext cx="680442" cy="680442"/>
          </a:xfrm>
          <a:prstGeom prst="roundRect">
            <a:avLst>
              <a:gd name="adj" fmla="val 134383"/>
            </a:avLst>
          </a:prstGeom>
          <a:solidFill>
            <a:srgbClr val="006747"/>
          </a:solidFill>
          <a:ln/>
        </p:spPr>
      </p:sp>
      <p:pic>
        <p:nvPicPr>
          <p:cNvPr id="6" name="Image 0" descr="preencoded.png"/>
          <p:cNvPicPr>
            <a:picLocks noChangeAspect="1"/>
          </p:cNvPicPr>
          <p:nvPr/>
        </p:nvPicPr>
        <p:blipFill>
          <a:blip r:embed="rId3"/>
          <a:stretch>
            <a:fillRect/>
          </a:stretch>
        </p:blipFill>
        <p:spPr>
          <a:xfrm>
            <a:off x="3861614" y="3193971"/>
            <a:ext cx="272177" cy="340162"/>
          </a:xfrm>
          <a:prstGeom prst="rect">
            <a:avLst/>
          </a:prstGeom>
        </p:spPr>
      </p:pic>
      <p:sp>
        <p:nvSpPr>
          <p:cNvPr id="7" name="Text 4"/>
          <p:cNvSpPr/>
          <p:nvPr/>
        </p:nvSpPr>
        <p:spPr>
          <a:xfrm>
            <a:off x="1051084" y="393096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Aptos Display" panose="020B0004020202020204" pitchFamily="34" charset="0"/>
                <a:ea typeface="Noto Serif SC Bold" pitchFamily="34" charset="-122"/>
                <a:cs typeface="Noto Serif SC Bold" pitchFamily="34" charset="-120"/>
              </a:rPr>
              <a:t>Objective</a:t>
            </a:r>
            <a:endParaRPr lang="en-US" sz="2200" dirty="0">
              <a:latin typeface="Aptos Display" panose="020B0004020202020204" pitchFamily="34" charset="0"/>
            </a:endParaRPr>
          </a:p>
        </p:txBody>
      </p:sp>
      <p:sp>
        <p:nvSpPr>
          <p:cNvPr id="8" name="Text 5"/>
          <p:cNvSpPr/>
          <p:nvPr/>
        </p:nvSpPr>
        <p:spPr>
          <a:xfrm>
            <a:off x="1051084" y="4421386"/>
            <a:ext cx="5893356" cy="1088708"/>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Aptos Display" panose="020B0004020202020204" pitchFamily="34" charset="0"/>
                <a:ea typeface="Geist" pitchFamily="34" charset="-122"/>
                <a:cs typeface="Geist" pitchFamily="34" charset="-120"/>
              </a:rPr>
              <a:t>To predict whether a claim is fraudulent or not using historical insurance data by building and evaluating multiple classification models.</a:t>
            </a:r>
            <a:endParaRPr lang="en-US" sz="1750" dirty="0">
              <a:latin typeface="Aptos Display" panose="020B0004020202020204" pitchFamily="34" charset="0"/>
            </a:endParaRPr>
          </a:p>
        </p:txBody>
      </p:sp>
      <p:sp>
        <p:nvSpPr>
          <p:cNvPr id="9" name="Shape 6"/>
          <p:cNvSpPr/>
          <p:nvPr/>
        </p:nvSpPr>
        <p:spPr>
          <a:xfrm>
            <a:off x="7428548" y="3363992"/>
            <a:ext cx="6408063" cy="3004185"/>
          </a:xfrm>
          <a:prstGeom prst="roundRect">
            <a:avLst>
              <a:gd name="adj" fmla="val 4870"/>
            </a:avLst>
          </a:prstGeom>
          <a:solidFill>
            <a:srgbClr val="E5F9F2">
              <a:alpha val="95000"/>
            </a:srgbClr>
          </a:solidFill>
          <a:ln/>
        </p:spPr>
      </p:sp>
      <p:sp>
        <p:nvSpPr>
          <p:cNvPr id="10" name="Shape 7"/>
          <p:cNvSpPr/>
          <p:nvPr/>
        </p:nvSpPr>
        <p:spPr>
          <a:xfrm>
            <a:off x="7428548" y="3333512"/>
            <a:ext cx="6408063" cy="121920"/>
          </a:xfrm>
          <a:prstGeom prst="roundRect">
            <a:avLst>
              <a:gd name="adj" fmla="val 167442"/>
            </a:avLst>
          </a:prstGeom>
          <a:solidFill>
            <a:srgbClr val="006747"/>
          </a:solidFill>
          <a:ln/>
        </p:spPr>
      </p:sp>
      <p:sp>
        <p:nvSpPr>
          <p:cNvPr id="11" name="Shape 8"/>
          <p:cNvSpPr/>
          <p:nvPr/>
        </p:nvSpPr>
        <p:spPr>
          <a:xfrm>
            <a:off x="10292298" y="3023830"/>
            <a:ext cx="680442" cy="680442"/>
          </a:xfrm>
          <a:prstGeom prst="roundRect">
            <a:avLst>
              <a:gd name="adj" fmla="val 134383"/>
            </a:avLst>
          </a:prstGeom>
          <a:solidFill>
            <a:srgbClr val="006747"/>
          </a:solidFill>
          <a:ln/>
        </p:spPr>
      </p:sp>
      <p:pic>
        <p:nvPicPr>
          <p:cNvPr id="12" name="Image 1" descr="preencoded.png"/>
          <p:cNvPicPr>
            <a:picLocks noChangeAspect="1"/>
          </p:cNvPicPr>
          <p:nvPr/>
        </p:nvPicPr>
        <p:blipFill>
          <a:blip r:embed="rId4"/>
          <a:stretch>
            <a:fillRect/>
          </a:stretch>
        </p:blipFill>
        <p:spPr>
          <a:xfrm>
            <a:off x="10496371" y="3193971"/>
            <a:ext cx="272177" cy="340162"/>
          </a:xfrm>
          <a:prstGeom prst="rect">
            <a:avLst/>
          </a:prstGeom>
        </p:spPr>
      </p:pic>
      <p:sp>
        <p:nvSpPr>
          <p:cNvPr id="13" name="Text 9"/>
          <p:cNvSpPr/>
          <p:nvPr/>
        </p:nvSpPr>
        <p:spPr>
          <a:xfrm>
            <a:off x="7685842" y="393096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Aptos Display" panose="020B0004020202020204" pitchFamily="34" charset="0"/>
                <a:ea typeface="Noto Serif SC Bold" pitchFamily="34" charset="-122"/>
                <a:cs typeface="Noto Serif SC Bold" pitchFamily="34" charset="-120"/>
              </a:rPr>
              <a:t>Business Impact</a:t>
            </a:r>
            <a:endParaRPr lang="en-US" sz="2200" dirty="0">
              <a:latin typeface="Aptos Display" panose="020B0004020202020204" pitchFamily="34" charset="0"/>
            </a:endParaRPr>
          </a:p>
        </p:txBody>
      </p:sp>
      <p:sp>
        <p:nvSpPr>
          <p:cNvPr id="14" name="Text 10"/>
          <p:cNvSpPr/>
          <p:nvPr/>
        </p:nvSpPr>
        <p:spPr>
          <a:xfrm>
            <a:off x="7685842" y="4421386"/>
            <a:ext cx="589347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B4A4A"/>
                </a:solidFill>
                <a:latin typeface="Aptos Display" panose="020B0004020202020204" pitchFamily="34" charset="0"/>
                <a:ea typeface="Geist" pitchFamily="34" charset="-122"/>
                <a:cs typeface="Geist" pitchFamily="34" charset="-120"/>
              </a:rPr>
              <a:t>Reduce financial losses due to fraudulent claims</a:t>
            </a:r>
            <a:endParaRPr lang="en-US" sz="1750" dirty="0">
              <a:latin typeface="Aptos Display" panose="020B0004020202020204" pitchFamily="34" charset="0"/>
            </a:endParaRPr>
          </a:p>
        </p:txBody>
      </p:sp>
      <p:sp>
        <p:nvSpPr>
          <p:cNvPr id="15" name="Text 11"/>
          <p:cNvSpPr/>
          <p:nvPr/>
        </p:nvSpPr>
        <p:spPr>
          <a:xfrm>
            <a:off x="7685842" y="4863584"/>
            <a:ext cx="589347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B4A4A"/>
                </a:solidFill>
                <a:latin typeface="Aptos Display" panose="020B0004020202020204" pitchFamily="34" charset="0"/>
                <a:ea typeface="Geist" pitchFamily="34" charset="-122"/>
                <a:cs typeface="Geist" pitchFamily="34" charset="-120"/>
              </a:rPr>
              <a:t>Enhance efficiency in claims processing</a:t>
            </a:r>
            <a:endParaRPr lang="en-US" sz="1750" dirty="0">
              <a:latin typeface="Aptos Display" panose="020B0004020202020204" pitchFamily="34" charset="0"/>
            </a:endParaRPr>
          </a:p>
        </p:txBody>
      </p:sp>
      <p:sp>
        <p:nvSpPr>
          <p:cNvPr id="16" name="Text 12"/>
          <p:cNvSpPr/>
          <p:nvPr/>
        </p:nvSpPr>
        <p:spPr>
          <a:xfrm>
            <a:off x="7685842" y="5305782"/>
            <a:ext cx="589347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B4A4A"/>
                </a:solidFill>
                <a:latin typeface="Aptos Display" panose="020B0004020202020204" pitchFamily="34" charset="0"/>
                <a:ea typeface="Geist" pitchFamily="34" charset="-122"/>
                <a:cs typeface="Geist" pitchFamily="34" charset="-120"/>
              </a:rPr>
              <a:t>Reduce investigation costs</a:t>
            </a:r>
            <a:endParaRPr lang="en-US" sz="1750" dirty="0">
              <a:latin typeface="Aptos Display" panose="020B0004020202020204" pitchFamily="34" charset="0"/>
            </a:endParaRPr>
          </a:p>
        </p:txBody>
      </p:sp>
      <p:sp>
        <p:nvSpPr>
          <p:cNvPr id="17" name="Text 13"/>
          <p:cNvSpPr/>
          <p:nvPr/>
        </p:nvSpPr>
        <p:spPr>
          <a:xfrm>
            <a:off x="7685842" y="5747980"/>
            <a:ext cx="589347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B4A4A"/>
                </a:solidFill>
                <a:latin typeface="Aptos Display" panose="020B0004020202020204" pitchFamily="34" charset="0"/>
                <a:ea typeface="Geist" pitchFamily="34" charset="-122"/>
                <a:cs typeface="Geist" pitchFamily="34" charset="-120"/>
              </a:rPr>
              <a:t>Improve customer satisfaction and trust</a:t>
            </a:r>
            <a:endParaRPr lang="en-US" sz="1750" dirty="0">
              <a:latin typeface="Aptos Display" panose="020B0004020202020204" pitchFamily="34" charset="0"/>
            </a:endParaRPr>
          </a:p>
        </p:txBody>
      </p:sp>
      <p:sp>
        <p:nvSpPr>
          <p:cNvPr id="18" name="Minus Sign 17">
            <a:extLst>
              <a:ext uri="{FF2B5EF4-FFF2-40B4-BE49-F238E27FC236}">
                <a16:creationId xmlns:a16="http://schemas.microsoft.com/office/drawing/2014/main" id="{6A704A50-6ED8-75DB-AF54-CB93AE73E08A}"/>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latin typeface="Aptos Display" panose="020B00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96835" y="311825"/>
            <a:ext cx="2835235" cy="354330"/>
          </a:xfrm>
          <a:prstGeom prst="rect">
            <a:avLst/>
          </a:prstGeom>
          <a:noFill/>
          <a:ln/>
        </p:spPr>
        <p:txBody>
          <a:bodyPr wrap="none" lIns="0" tIns="0" rIns="0" bIns="0" rtlCol="0" anchor="t"/>
          <a:lstStyle/>
          <a:p>
            <a:pPr marL="0" indent="0" algn="l">
              <a:lnSpc>
                <a:spcPts val="2750"/>
              </a:lnSpc>
              <a:buNone/>
            </a:pPr>
            <a:r>
              <a:rPr lang="en-US" sz="4000" b="1" dirty="0">
                <a:solidFill>
                  <a:srgbClr val="006747"/>
                </a:solidFill>
                <a:latin typeface="Aptos Display" panose="020B0004020202020204" pitchFamily="34" charset="0"/>
                <a:ea typeface="Noto Serif SC Bold" pitchFamily="34" charset="-122"/>
                <a:cs typeface="Noto Serif SC Bold" pitchFamily="34" charset="-120"/>
              </a:rPr>
              <a:t>3. Data Preparation</a:t>
            </a:r>
            <a:endParaRPr lang="en-US" sz="4000" dirty="0">
              <a:latin typeface="Aptos Display" panose="020B0004020202020204" pitchFamily="34" charset="0"/>
            </a:endParaRPr>
          </a:p>
        </p:txBody>
      </p:sp>
      <p:sp>
        <p:nvSpPr>
          <p:cNvPr id="3" name="Text 1"/>
          <p:cNvSpPr/>
          <p:nvPr/>
        </p:nvSpPr>
        <p:spPr>
          <a:xfrm>
            <a:off x="396835" y="949523"/>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Data Source:</a:t>
            </a:r>
            <a:endParaRPr lang="en-US" sz="2000" dirty="0">
              <a:latin typeface="Aptos Display" panose="020B0004020202020204" pitchFamily="34" charset="0"/>
            </a:endParaRPr>
          </a:p>
        </p:txBody>
      </p:sp>
      <p:sp>
        <p:nvSpPr>
          <p:cNvPr id="4" name="Text 2"/>
          <p:cNvSpPr/>
          <p:nvPr/>
        </p:nvSpPr>
        <p:spPr>
          <a:xfrm>
            <a:off x="396835" y="1240036"/>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CSV files: Auto_Insurance_Fraud_Claims_File01.csv, cleaned_features1.csv, etc.</a:t>
            </a:r>
            <a:endParaRPr lang="en-US" sz="1200" dirty="0">
              <a:latin typeface="Aptos Display" panose="020B0004020202020204" pitchFamily="34" charset="0"/>
            </a:endParaRPr>
          </a:p>
        </p:txBody>
      </p:sp>
      <p:sp>
        <p:nvSpPr>
          <p:cNvPr id="5" name="Text 3"/>
          <p:cNvSpPr/>
          <p:nvPr/>
        </p:nvSpPr>
        <p:spPr>
          <a:xfrm>
            <a:off x="396835" y="1461135"/>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Collected from historical auto insurance claim logs</a:t>
            </a:r>
            <a:endParaRPr lang="en-US" sz="1200" dirty="0">
              <a:latin typeface="Aptos Display" panose="020B0004020202020204" pitchFamily="34" charset="0"/>
            </a:endParaRPr>
          </a:p>
        </p:txBody>
      </p:sp>
      <p:sp>
        <p:nvSpPr>
          <p:cNvPr id="6" name="Text 4"/>
          <p:cNvSpPr/>
          <p:nvPr/>
        </p:nvSpPr>
        <p:spPr>
          <a:xfrm>
            <a:off x="396835" y="1755934"/>
            <a:ext cx="1498283"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Data Understanding:</a:t>
            </a:r>
            <a:endParaRPr lang="en-US" sz="2000" dirty="0">
              <a:latin typeface="Aptos Display" panose="020B0004020202020204" pitchFamily="34" charset="0"/>
            </a:endParaRPr>
          </a:p>
        </p:txBody>
      </p:sp>
      <p:sp>
        <p:nvSpPr>
          <p:cNvPr id="7" name="Text 5"/>
          <p:cNvSpPr/>
          <p:nvPr/>
        </p:nvSpPr>
        <p:spPr>
          <a:xfrm>
            <a:off x="396835" y="2046446"/>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Records: 1000 rows</a:t>
            </a:r>
            <a:endParaRPr lang="en-US" sz="1200" dirty="0">
              <a:latin typeface="Aptos Display" panose="020B0004020202020204" pitchFamily="34" charset="0"/>
            </a:endParaRPr>
          </a:p>
        </p:txBody>
      </p:sp>
      <p:sp>
        <p:nvSpPr>
          <p:cNvPr id="8" name="Text 6"/>
          <p:cNvSpPr/>
          <p:nvPr/>
        </p:nvSpPr>
        <p:spPr>
          <a:xfrm>
            <a:off x="396835" y="2267545"/>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Features: ~25</a:t>
            </a:r>
            <a:endParaRPr lang="en-US" sz="1200" dirty="0">
              <a:latin typeface="Aptos Display" panose="020B0004020202020204" pitchFamily="34" charset="0"/>
            </a:endParaRPr>
          </a:p>
        </p:txBody>
      </p:sp>
      <p:sp>
        <p:nvSpPr>
          <p:cNvPr id="9" name="Text 7"/>
          <p:cNvSpPr/>
          <p:nvPr/>
        </p:nvSpPr>
        <p:spPr>
          <a:xfrm>
            <a:off x="396835" y="2488644"/>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Target column: FraudFound_P (1 = Fraud, 0 = Not Fraud)</a:t>
            </a:r>
            <a:endParaRPr lang="en-US" sz="1200" dirty="0">
              <a:latin typeface="Aptos Display" panose="020B0004020202020204" pitchFamily="34" charset="0"/>
            </a:endParaRPr>
          </a:p>
        </p:txBody>
      </p:sp>
      <p:pic>
        <p:nvPicPr>
          <p:cNvPr id="10" name="Image 0" descr="preencoded.png"/>
          <p:cNvPicPr>
            <a:picLocks noChangeAspect="1"/>
          </p:cNvPicPr>
          <p:nvPr/>
        </p:nvPicPr>
        <p:blipFill>
          <a:blip r:embed="rId3"/>
          <a:stretch>
            <a:fillRect/>
          </a:stretch>
        </p:blipFill>
        <p:spPr>
          <a:xfrm>
            <a:off x="7775082" y="-17025"/>
            <a:ext cx="6780014" cy="4367413"/>
          </a:xfrm>
          <a:prstGeom prst="rect">
            <a:avLst/>
          </a:prstGeom>
        </p:spPr>
      </p:pic>
      <p:sp>
        <p:nvSpPr>
          <p:cNvPr id="11" name="Text 8"/>
          <p:cNvSpPr/>
          <p:nvPr/>
        </p:nvSpPr>
        <p:spPr>
          <a:xfrm>
            <a:off x="396835" y="4112264"/>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Data Cleaning:</a:t>
            </a:r>
            <a:endParaRPr lang="en-US" sz="2000" dirty="0">
              <a:latin typeface="Aptos Display" panose="020B0004020202020204" pitchFamily="34" charset="0"/>
            </a:endParaRPr>
          </a:p>
        </p:txBody>
      </p:sp>
      <p:sp>
        <p:nvSpPr>
          <p:cNvPr id="12" name="Shape 9"/>
          <p:cNvSpPr/>
          <p:nvPr/>
        </p:nvSpPr>
        <p:spPr>
          <a:xfrm>
            <a:off x="396835" y="4521839"/>
            <a:ext cx="56674" cy="56674"/>
          </a:xfrm>
          <a:prstGeom prst="roundRect">
            <a:avLst>
              <a:gd name="adj" fmla="val 806719"/>
            </a:avLst>
          </a:prstGeom>
          <a:solidFill>
            <a:srgbClr val="006747"/>
          </a:solidFill>
          <a:ln/>
        </p:spPr>
      </p:sp>
      <p:sp>
        <p:nvSpPr>
          <p:cNvPr id="13" name="Text 10"/>
          <p:cNvSpPr/>
          <p:nvPr/>
        </p:nvSpPr>
        <p:spPr>
          <a:xfrm>
            <a:off x="566857" y="4459450"/>
            <a:ext cx="434768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Removed duplicate rows: df.duplicated().sum()</a:t>
            </a:r>
            <a:endParaRPr lang="en-US" sz="1200" dirty="0">
              <a:latin typeface="Aptos Display" panose="020B0004020202020204" pitchFamily="34" charset="0"/>
            </a:endParaRPr>
          </a:p>
        </p:txBody>
      </p:sp>
      <p:sp>
        <p:nvSpPr>
          <p:cNvPr id="14" name="Shape 11"/>
          <p:cNvSpPr/>
          <p:nvPr/>
        </p:nvSpPr>
        <p:spPr>
          <a:xfrm>
            <a:off x="5056227" y="4521839"/>
            <a:ext cx="56674" cy="56674"/>
          </a:xfrm>
          <a:prstGeom prst="roundRect">
            <a:avLst>
              <a:gd name="adj" fmla="val 806719"/>
            </a:avLst>
          </a:prstGeom>
          <a:solidFill>
            <a:srgbClr val="006747"/>
          </a:solidFill>
          <a:ln/>
        </p:spPr>
      </p:sp>
      <p:sp>
        <p:nvSpPr>
          <p:cNvPr id="15" name="Text 12"/>
          <p:cNvSpPr/>
          <p:nvPr/>
        </p:nvSpPr>
        <p:spPr>
          <a:xfrm>
            <a:off x="5226248" y="4459450"/>
            <a:ext cx="4347805"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Handled missing values:</a:t>
            </a:r>
            <a:endParaRPr lang="en-US" sz="1200" dirty="0">
              <a:latin typeface="Aptos Display" panose="020B0004020202020204" pitchFamily="34" charset="0"/>
            </a:endParaRPr>
          </a:p>
        </p:txBody>
      </p:sp>
      <p:sp>
        <p:nvSpPr>
          <p:cNvPr id="16" name="Text 13"/>
          <p:cNvSpPr/>
          <p:nvPr/>
        </p:nvSpPr>
        <p:spPr>
          <a:xfrm>
            <a:off x="5226248" y="4708886"/>
            <a:ext cx="4347805"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Categorical: Imputed using mode</a:t>
            </a:r>
            <a:endParaRPr lang="en-US" sz="1200" dirty="0">
              <a:latin typeface="Aptos Display" panose="020B0004020202020204" pitchFamily="34" charset="0"/>
            </a:endParaRPr>
          </a:p>
        </p:txBody>
      </p:sp>
      <p:sp>
        <p:nvSpPr>
          <p:cNvPr id="17" name="Text 14"/>
          <p:cNvSpPr/>
          <p:nvPr/>
        </p:nvSpPr>
        <p:spPr>
          <a:xfrm>
            <a:off x="5226248" y="4929985"/>
            <a:ext cx="4347805"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Numerical: Imputed using median</a:t>
            </a:r>
            <a:endParaRPr lang="en-US" sz="1200" dirty="0">
              <a:latin typeface="Aptos Display" panose="020B0004020202020204" pitchFamily="34" charset="0"/>
            </a:endParaRPr>
          </a:p>
        </p:txBody>
      </p:sp>
      <p:sp>
        <p:nvSpPr>
          <p:cNvPr id="18" name="Text 15"/>
          <p:cNvSpPr/>
          <p:nvPr/>
        </p:nvSpPr>
        <p:spPr>
          <a:xfrm>
            <a:off x="5226248" y="5151084"/>
            <a:ext cx="4347805"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Dropped columns with &gt;50% missing</a:t>
            </a:r>
            <a:endParaRPr lang="en-US" sz="1200" dirty="0">
              <a:latin typeface="Aptos Display" panose="020B0004020202020204" pitchFamily="34" charset="0"/>
            </a:endParaRPr>
          </a:p>
        </p:txBody>
      </p:sp>
      <p:sp>
        <p:nvSpPr>
          <p:cNvPr id="19" name="Shape 16"/>
          <p:cNvSpPr/>
          <p:nvPr/>
        </p:nvSpPr>
        <p:spPr>
          <a:xfrm>
            <a:off x="9715738" y="4521839"/>
            <a:ext cx="56674" cy="56674"/>
          </a:xfrm>
          <a:prstGeom prst="roundRect">
            <a:avLst>
              <a:gd name="adj" fmla="val 806719"/>
            </a:avLst>
          </a:prstGeom>
          <a:solidFill>
            <a:srgbClr val="006747"/>
          </a:solidFill>
          <a:ln/>
        </p:spPr>
      </p:sp>
      <p:sp>
        <p:nvSpPr>
          <p:cNvPr id="20" name="Text 17"/>
          <p:cNvSpPr/>
          <p:nvPr/>
        </p:nvSpPr>
        <p:spPr>
          <a:xfrm>
            <a:off x="9885759" y="4459450"/>
            <a:ext cx="434768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Outlier treatment:</a:t>
            </a:r>
            <a:endParaRPr lang="en-US" sz="1200" dirty="0">
              <a:latin typeface="Aptos Display" panose="020B0004020202020204" pitchFamily="34" charset="0"/>
            </a:endParaRPr>
          </a:p>
        </p:txBody>
      </p:sp>
      <p:sp>
        <p:nvSpPr>
          <p:cNvPr id="21" name="Text 18"/>
          <p:cNvSpPr/>
          <p:nvPr/>
        </p:nvSpPr>
        <p:spPr>
          <a:xfrm>
            <a:off x="9885759" y="4708886"/>
            <a:ext cx="4347686"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Used IQR and Z-score to detect and cap/transform extreme values</a:t>
            </a:r>
            <a:endParaRPr lang="en-US" sz="1200" dirty="0">
              <a:latin typeface="Aptos Display" panose="020B0004020202020204" pitchFamily="34" charset="0"/>
            </a:endParaRPr>
          </a:p>
        </p:txBody>
      </p:sp>
      <p:sp>
        <p:nvSpPr>
          <p:cNvPr id="22" name="Text 19"/>
          <p:cNvSpPr/>
          <p:nvPr/>
        </p:nvSpPr>
        <p:spPr>
          <a:xfrm>
            <a:off x="396835" y="5502557"/>
            <a:ext cx="1555194"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Data Transformation:</a:t>
            </a:r>
            <a:endParaRPr lang="en-US" sz="2000" dirty="0">
              <a:latin typeface="Aptos Display" panose="020B0004020202020204" pitchFamily="34" charset="0"/>
            </a:endParaRPr>
          </a:p>
        </p:txBody>
      </p:sp>
      <p:sp>
        <p:nvSpPr>
          <p:cNvPr id="23" name="Shape 20"/>
          <p:cNvSpPr/>
          <p:nvPr/>
        </p:nvSpPr>
        <p:spPr>
          <a:xfrm>
            <a:off x="396835" y="5912132"/>
            <a:ext cx="56674" cy="56674"/>
          </a:xfrm>
          <a:prstGeom prst="roundRect">
            <a:avLst>
              <a:gd name="adj" fmla="val 806719"/>
            </a:avLst>
          </a:prstGeom>
          <a:solidFill>
            <a:srgbClr val="006747"/>
          </a:solidFill>
          <a:ln/>
        </p:spPr>
      </p:sp>
      <p:sp>
        <p:nvSpPr>
          <p:cNvPr id="24" name="Text 21"/>
          <p:cNvSpPr/>
          <p:nvPr/>
        </p:nvSpPr>
        <p:spPr>
          <a:xfrm>
            <a:off x="566857" y="5849743"/>
            <a:ext cx="6677501"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Encoded categorical columns using LabelEncoder and OneHotEncoder</a:t>
            </a:r>
            <a:endParaRPr lang="en-US" sz="1200" dirty="0">
              <a:latin typeface="Aptos Display" panose="020B0004020202020204" pitchFamily="34" charset="0"/>
            </a:endParaRPr>
          </a:p>
        </p:txBody>
      </p:sp>
      <p:sp>
        <p:nvSpPr>
          <p:cNvPr id="25" name="Shape 22"/>
          <p:cNvSpPr/>
          <p:nvPr/>
        </p:nvSpPr>
        <p:spPr>
          <a:xfrm>
            <a:off x="7386042" y="5912132"/>
            <a:ext cx="56674" cy="56674"/>
          </a:xfrm>
          <a:prstGeom prst="roundRect">
            <a:avLst>
              <a:gd name="adj" fmla="val 806719"/>
            </a:avLst>
          </a:prstGeom>
          <a:solidFill>
            <a:srgbClr val="006747"/>
          </a:solidFill>
          <a:ln/>
        </p:spPr>
      </p:sp>
      <p:sp>
        <p:nvSpPr>
          <p:cNvPr id="26" name="Text 23"/>
          <p:cNvSpPr/>
          <p:nvPr/>
        </p:nvSpPr>
        <p:spPr>
          <a:xfrm>
            <a:off x="7556063" y="5849743"/>
            <a:ext cx="6677501"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Scaled numerical features using StandardScaler</a:t>
            </a:r>
            <a:endParaRPr lang="en-US" sz="1200" dirty="0">
              <a:latin typeface="Aptos Display" panose="020B0004020202020204" pitchFamily="34" charset="0"/>
            </a:endParaRPr>
          </a:p>
        </p:txBody>
      </p:sp>
      <p:sp>
        <p:nvSpPr>
          <p:cNvPr id="27" name="Shape 24"/>
          <p:cNvSpPr/>
          <p:nvPr/>
        </p:nvSpPr>
        <p:spPr>
          <a:xfrm>
            <a:off x="396835" y="6320397"/>
            <a:ext cx="56674" cy="56674"/>
          </a:xfrm>
          <a:prstGeom prst="roundRect">
            <a:avLst>
              <a:gd name="adj" fmla="val 806719"/>
            </a:avLst>
          </a:prstGeom>
          <a:solidFill>
            <a:srgbClr val="006747"/>
          </a:solidFill>
          <a:ln/>
        </p:spPr>
      </p:sp>
      <p:sp>
        <p:nvSpPr>
          <p:cNvPr id="28" name="Text 25"/>
          <p:cNvSpPr/>
          <p:nvPr/>
        </p:nvSpPr>
        <p:spPr>
          <a:xfrm>
            <a:off x="566857" y="6258009"/>
            <a:ext cx="6677501"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Converted date columns to datetime and extracted durations</a:t>
            </a:r>
            <a:endParaRPr lang="en-US" sz="1200" dirty="0">
              <a:latin typeface="Aptos Display" panose="020B0004020202020204" pitchFamily="34" charset="0"/>
            </a:endParaRPr>
          </a:p>
        </p:txBody>
      </p:sp>
      <p:sp>
        <p:nvSpPr>
          <p:cNvPr id="29" name="Shape 26"/>
          <p:cNvSpPr/>
          <p:nvPr/>
        </p:nvSpPr>
        <p:spPr>
          <a:xfrm>
            <a:off x="7386042" y="6320397"/>
            <a:ext cx="56674" cy="56674"/>
          </a:xfrm>
          <a:prstGeom prst="roundRect">
            <a:avLst>
              <a:gd name="adj" fmla="val 806719"/>
            </a:avLst>
          </a:prstGeom>
          <a:solidFill>
            <a:srgbClr val="006747"/>
          </a:solidFill>
          <a:ln/>
        </p:spPr>
      </p:sp>
      <p:sp>
        <p:nvSpPr>
          <p:cNvPr id="30" name="Text 27"/>
          <p:cNvSpPr/>
          <p:nvPr/>
        </p:nvSpPr>
        <p:spPr>
          <a:xfrm>
            <a:off x="7556063" y="6258009"/>
            <a:ext cx="6677501"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Engineered features:</a:t>
            </a:r>
            <a:endParaRPr lang="en-US" sz="1200" dirty="0">
              <a:latin typeface="Aptos Display" panose="020B0004020202020204" pitchFamily="34" charset="0"/>
            </a:endParaRPr>
          </a:p>
        </p:txBody>
      </p:sp>
      <p:sp>
        <p:nvSpPr>
          <p:cNvPr id="31" name="Text 28"/>
          <p:cNvSpPr/>
          <p:nvPr/>
        </p:nvSpPr>
        <p:spPr>
          <a:xfrm>
            <a:off x="7556063" y="6507444"/>
            <a:ext cx="6677501"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claim_velocity = claim_amount / time_to_file</a:t>
            </a:r>
            <a:endParaRPr lang="en-US" sz="1200" dirty="0">
              <a:latin typeface="Aptos Display" panose="020B0004020202020204" pitchFamily="34" charset="0"/>
            </a:endParaRPr>
          </a:p>
        </p:txBody>
      </p:sp>
      <p:sp>
        <p:nvSpPr>
          <p:cNvPr id="32" name="Text 29"/>
          <p:cNvSpPr/>
          <p:nvPr/>
        </p:nvSpPr>
        <p:spPr>
          <a:xfrm>
            <a:off x="7556063" y="6728543"/>
            <a:ext cx="6677501"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days_between_accident_and_claim</a:t>
            </a:r>
            <a:endParaRPr lang="en-US" sz="1200" dirty="0">
              <a:latin typeface="Aptos Display" panose="020B0004020202020204" pitchFamily="34" charset="0"/>
            </a:endParaRPr>
          </a:p>
        </p:txBody>
      </p:sp>
      <p:sp>
        <p:nvSpPr>
          <p:cNvPr id="33" name="Text 30"/>
          <p:cNvSpPr/>
          <p:nvPr/>
        </p:nvSpPr>
        <p:spPr>
          <a:xfrm>
            <a:off x="7556063" y="6949643"/>
            <a:ext cx="6677501"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customer_loyalty_score = tenure * past_claims</a:t>
            </a:r>
            <a:endParaRPr lang="en-US" sz="1200" dirty="0">
              <a:latin typeface="Aptos Display" panose="020B0004020202020204" pitchFamily="34" charset="0"/>
            </a:endParaRPr>
          </a:p>
        </p:txBody>
      </p:sp>
      <p:pic>
        <p:nvPicPr>
          <p:cNvPr id="35" name="Picture 34">
            <a:extLst>
              <a:ext uri="{FF2B5EF4-FFF2-40B4-BE49-F238E27FC236}">
                <a16:creationId xmlns:a16="http://schemas.microsoft.com/office/drawing/2014/main" id="{D78821CA-5B9F-EE08-6B09-6A0F59EEDD79}"/>
              </a:ext>
            </a:extLst>
          </p:cNvPr>
          <p:cNvPicPr>
            <a:picLocks noChangeAspect="1"/>
          </p:cNvPicPr>
          <p:nvPr/>
        </p:nvPicPr>
        <p:blipFill>
          <a:blip r:embed="rId4"/>
          <a:stretch>
            <a:fillRect/>
          </a:stretch>
        </p:blipFill>
        <p:spPr>
          <a:xfrm>
            <a:off x="12840596" y="7785063"/>
            <a:ext cx="1714500" cy="3619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1520" y="574715"/>
            <a:ext cx="9837182" cy="653177"/>
          </a:xfrm>
          <a:prstGeom prst="rect">
            <a:avLst/>
          </a:prstGeom>
          <a:noFill/>
          <a:ln/>
        </p:spPr>
        <p:txBody>
          <a:bodyPr wrap="none" lIns="0" tIns="0" rIns="0" bIns="0" rtlCol="0" anchor="t"/>
          <a:lstStyle/>
          <a:p>
            <a:pPr marL="0" indent="0" algn="l">
              <a:lnSpc>
                <a:spcPts val="5100"/>
              </a:lnSpc>
              <a:buNone/>
            </a:pPr>
            <a:r>
              <a:rPr lang="en-US" sz="4100" b="1" dirty="0">
                <a:solidFill>
                  <a:srgbClr val="006747"/>
                </a:solidFill>
                <a:latin typeface="Aptos Display" panose="020B0004020202020204" pitchFamily="34" charset="0"/>
                <a:ea typeface="Noto Serif SC Bold" pitchFamily="34" charset="-122"/>
                <a:cs typeface="Noto Serif SC Bold" pitchFamily="34" charset="-120"/>
              </a:rPr>
              <a:t>4. Key Performance Indicators (KPIs)</a:t>
            </a:r>
            <a:endParaRPr lang="en-US" sz="4100" dirty="0">
              <a:latin typeface="Aptos Display" panose="020B0004020202020204" pitchFamily="34" charset="0"/>
            </a:endParaRPr>
          </a:p>
        </p:txBody>
      </p:sp>
      <p:sp>
        <p:nvSpPr>
          <p:cNvPr id="3" name="Shape 1"/>
          <p:cNvSpPr/>
          <p:nvPr/>
        </p:nvSpPr>
        <p:spPr>
          <a:xfrm>
            <a:off x="731520" y="1645920"/>
            <a:ext cx="13167360" cy="6019562"/>
          </a:xfrm>
          <a:prstGeom prst="roundRect">
            <a:avLst>
              <a:gd name="adj" fmla="val 3125"/>
            </a:avLst>
          </a:prstGeom>
          <a:noFill/>
          <a:ln w="7620">
            <a:solidFill>
              <a:srgbClr val="000000">
                <a:alpha val="8000"/>
              </a:srgbClr>
            </a:solidFill>
            <a:prstDash val="solid"/>
          </a:ln>
        </p:spPr>
      </p:sp>
      <p:sp>
        <p:nvSpPr>
          <p:cNvPr id="4" name="Shape 2"/>
          <p:cNvSpPr/>
          <p:nvPr/>
        </p:nvSpPr>
        <p:spPr>
          <a:xfrm>
            <a:off x="739140" y="1653540"/>
            <a:ext cx="13152120" cy="600432"/>
          </a:xfrm>
          <a:prstGeom prst="rect">
            <a:avLst/>
          </a:prstGeom>
          <a:solidFill>
            <a:srgbClr val="FFFFFF">
              <a:alpha val="4000"/>
            </a:srgbClr>
          </a:solidFill>
          <a:ln/>
        </p:spPr>
      </p:sp>
      <p:sp>
        <p:nvSpPr>
          <p:cNvPr id="5" name="Text 3"/>
          <p:cNvSpPr/>
          <p:nvPr/>
        </p:nvSpPr>
        <p:spPr>
          <a:xfrm>
            <a:off x="948214" y="1786533"/>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Accuracy</a:t>
            </a:r>
            <a:endParaRPr lang="en-US" sz="1600" dirty="0">
              <a:latin typeface="Aptos Display" panose="020B0004020202020204" pitchFamily="34" charset="0"/>
            </a:endParaRPr>
          </a:p>
        </p:txBody>
      </p:sp>
      <p:sp>
        <p:nvSpPr>
          <p:cNvPr id="6" name="Text 4"/>
          <p:cNvSpPr/>
          <p:nvPr/>
        </p:nvSpPr>
        <p:spPr>
          <a:xfrm>
            <a:off x="4897636" y="1786533"/>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Proportion of total correct predictions</a:t>
            </a:r>
            <a:endParaRPr lang="en-US" sz="1600" dirty="0">
              <a:latin typeface="Aptos Display" panose="020B0004020202020204" pitchFamily="34" charset="0"/>
            </a:endParaRPr>
          </a:p>
        </p:txBody>
      </p:sp>
      <p:sp>
        <p:nvSpPr>
          <p:cNvPr id="7" name="Shape 5"/>
          <p:cNvSpPr/>
          <p:nvPr/>
        </p:nvSpPr>
        <p:spPr>
          <a:xfrm>
            <a:off x="739140" y="2253972"/>
            <a:ext cx="13152120" cy="600432"/>
          </a:xfrm>
          <a:prstGeom prst="rect">
            <a:avLst/>
          </a:prstGeom>
          <a:solidFill>
            <a:srgbClr val="000000">
              <a:alpha val="4000"/>
            </a:srgbClr>
          </a:solidFill>
          <a:ln/>
        </p:spPr>
      </p:sp>
      <p:sp>
        <p:nvSpPr>
          <p:cNvPr id="8" name="Text 6"/>
          <p:cNvSpPr/>
          <p:nvPr/>
        </p:nvSpPr>
        <p:spPr>
          <a:xfrm>
            <a:off x="948214" y="2386965"/>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False Positive Rate</a:t>
            </a:r>
            <a:endParaRPr lang="en-US" sz="1600" dirty="0">
              <a:latin typeface="Aptos Display" panose="020B0004020202020204" pitchFamily="34" charset="0"/>
            </a:endParaRPr>
          </a:p>
        </p:txBody>
      </p:sp>
      <p:sp>
        <p:nvSpPr>
          <p:cNvPr id="9" name="Text 7"/>
          <p:cNvSpPr/>
          <p:nvPr/>
        </p:nvSpPr>
        <p:spPr>
          <a:xfrm>
            <a:off x="4897636" y="2386965"/>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 of legit claims wrongly marked fraud</a:t>
            </a:r>
            <a:endParaRPr lang="en-US" sz="1600" dirty="0">
              <a:latin typeface="Aptos Display" panose="020B0004020202020204" pitchFamily="34" charset="0"/>
            </a:endParaRPr>
          </a:p>
        </p:txBody>
      </p:sp>
      <p:sp>
        <p:nvSpPr>
          <p:cNvPr id="10" name="Shape 8"/>
          <p:cNvSpPr/>
          <p:nvPr/>
        </p:nvSpPr>
        <p:spPr>
          <a:xfrm>
            <a:off x="739140" y="2854404"/>
            <a:ext cx="13152120" cy="600432"/>
          </a:xfrm>
          <a:prstGeom prst="rect">
            <a:avLst/>
          </a:prstGeom>
          <a:solidFill>
            <a:srgbClr val="FFFFFF">
              <a:alpha val="4000"/>
            </a:srgbClr>
          </a:solidFill>
          <a:ln/>
        </p:spPr>
      </p:sp>
      <p:sp>
        <p:nvSpPr>
          <p:cNvPr id="11" name="Text 9"/>
          <p:cNvSpPr/>
          <p:nvPr/>
        </p:nvSpPr>
        <p:spPr>
          <a:xfrm>
            <a:off x="948214" y="2987397"/>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Precision</a:t>
            </a:r>
            <a:endParaRPr lang="en-US" sz="1600" dirty="0">
              <a:latin typeface="Aptos Display" panose="020B0004020202020204" pitchFamily="34" charset="0"/>
            </a:endParaRPr>
          </a:p>
        </p:txBody>
      </p:sp>
      <p:sp>
        <p:nvSpPr>
          <p:cNvPr id="12" name="Text 10"/>
          <p:cNvSpPr/>
          <p:nvPr/>
        </p:nvSpPr>
        <p:spPr>
          <a:xfrm>
            <a:off x="4897636" y="2987397"/>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 of predicted frauds that are correct</a:t>
            </a:r>
            <a:endParaRPr lang="en-US" sz="1600" dirty="0">
              <a:latin typeface="Aptos Display" panose="020B0004020202020204" pitchFamily="34" charset="0"/>
            </a:endParaRPr>
          </a:p>
        </p:txBody>
      </p:sp>
      <p:sp>
        <p:nvSpPr>
          <p:cNvPr id="13" name="Shape 11"/>
          <p:cNvSpPr/>
          <p:nvPr/>
        </p:nvSpPr>
        <p:spPr>
          <a:xfrm>
            <a:off x="739140" y="3454837"/>
            <a:ext cx="13152120" cy="600432"/>
          </a:xfrm>
          <a:prstGeom prst="rect">
            <a:avLst/>
          </a:prstGeom>
          <a:solidFill>
            <a:srgbClr val="000000">
              <a:alpha val="4000"/>
            </a:srgbClr>
          </a:solidFill>
          <a:ln/>
        </p:spPr>
      </p:sp>
      <p:sp>
        <p:nvSpPr>
          <p:cNvPr id="14" name="Text 12"/>
          <p:cNvSpPr/>
          <p:nvPr/>
        </p:nvSpPr>
        <p:spPr>
          <a:xfrm>
            <a:off x="948214" y="3587829"/>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Recall</a:t>
            </a:r>
            <a:endParaRPr lang="en-US" sz="1600" dirty="0">
              <a:latin typeface="Aptos Display" panose="020B0004020202020204" pitchFamily="34" charset="0"/>
            </a:endParaRPr>
          </a:p>
        </p:txBody>
      </p:sp>
      <p:sp>
        <p:nvSpPr>
          <p:cNvPr id="15" name="Text 13"/>
          <p:cNvSpPr/>
          <p:nvPr/>
        </p:nvSpPr>
        <p:spPr>
          <a:xfrm>
            <a:off x="4897636" y="3587829"/>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 of actual frauds correctly identified</a:t>
            </a:r>
            <a:endParaRPr lang="en-US" sz="1600" dirty="0">
              <a:latin typeface="Aptos Display" panose="020B0004020202020204" pitchFamily="34" charset="0"/>
            </a:endParaRPr>
          </a:p>
        </p:txBody>
      </p:sp>
      <p:sp>
        <p:nvSpPr>
          <p:cNvPr id="16" name="Shape 14"/>
          <p:cNvSpPr/>
          <p:nvPr/>
        </p:nvSpPr>
        <p:spPr>
          <a:xfrm>
            <a:off x="739140" y="4055269"/>
            <a:ext cx="13152120" cy="600432"/>
          </a:xfrm>
          <a:prstGeom prst="rect">
            <a:avLst/>
          </a:prstGeom>
          <a:solidFill>
            <a:srgbClr val="FFFFFF">
              <a:alpha val="4000"/>
            </a:srgbClr>
          </a:solidFill>
          <a:ln/>
        </p:spPr>
      </p:sp>
      <p:sp>
        <p:nvSpPr>
          <p:cNvPr id="17" name="Text 15"/>
          <p:cNvSpPr/>
          <p:nvPr/>
        </p:nvSpPr>
        <p:spPr>
          <a:xfrm>
            <a:off x="948214" y="4188262"/>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F1 Score</a:t>
            </a:r>
            <a:endParaRPr lang="en-US" sz="1600" dirty="0">
              <a:latin typeface="Aptos Display" panose="020B0004020202020204" pitchFamily="34" charset="0"/>
            </a:endParaRPr>
          </a:p>
        </p:txBody>
      </p:sp>
      <p:sp>
        <p:nvSpPr>
          <p:cNvPr id="18" name="Text 16"/>
          <p:cNvSpPr/>
          <p:nvPr/>
        </p:nvSpPr>
        <p:spPr>
          <a:xfrm>
            <a:off x="4897636" y="4188262"/>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Harmonic mean of precision and recall</a:t>
            </a:r>
            <a:endParaRPr lang="en-US" sz="1600" dirty="0">
              <a:latin typeface="Aptos Display" panose="020B0004020202020204" pitchFamily="34" charset="0"/>
            </a:endParaRPr>
          </a:p>
        </p:txBody>
      </p:sp>
      <p:sp>
        <p:nvSpPr>
          <p:cNvPr id="19" name="Shape 17"/>
          <p:cNvSpPr/>
          <p:nvPr/>
        </p:nvSpPr>
        <p:spPr>
          <a:xfrm>
            <a:off x="739140" y="4655701"/>
            <a:ext cx="13152120" cy="600432"/>
          </a:xfrm>
          <a:prstGeom prst="rect">
            <a:avLst/>
          </a:prstGeom>
          <a:solidFill>
            <a:srgbClr val="000000">
              <a:alpha val="4000"/>
            </a:srgbClr>
          </a:solidFill>
          <a:ln/>
        </p:spPr>
      </p:sp>
      <p:sp>
        <p:nvSpPr>
          <p:cNvPr id="20" name="Text 18"/>
          <p:cNvSpPr/>
          <p:nvPr/>
        </p:nvSpPr>
        <p:spPr>
          <a:xfrm>
            <a:off x="948214" y="4788694"/>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AUC-ROC</a:t>
            </a:r>
            <a:endParaRPr lang="en-US" sz="1600" dirty="0">
              <a:latin typeface="Aptos Display" panose="020B0004020202020204" pitchFamily="34" charset="0"/>
            </a:endParaRPr>
          </a:p>
        </p:txBody>
      </p:sp>
      <p:sp>
        <p:nvSpPr>
          <p:cNvPr id="21" name="Text 19"/>
          <p:cNvSpPr/>
          <p:nvPr/>
        </p:nvSpPr>
        <p:spPr>
          <a:xfrm>
            <a:off x="4897636" y="4788694"/>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Ability of model to distinguish classes</a:t>
            </a:r>
            <a:endParaRPr lang="en-US" sz="1600" dirty="0">
              <a:latin typeface="Aptos Display" panose="020B0004020202020204" pitchFamily="34" charset="0"/>
            </a:endParaRPr>
          </a:p>
        </p:txBody>
      </p:sp>
      <p:sp>
        <p:nvSpPr>
          <p:cNvPr id="22" name="Shape 20"/>
          <p:cNvSpPr/>
          <p:nvPr/>
        </p:nvSpPr>
        <p:spPr>
          <a:xfrm>
            <a:off x="739140" y="5256133"/>
            <a:ext cx="13152120" cy="600432"/>
          </a:xfrm>
          <a:prstGeom prst="rect">
            <a:avLst/>
          </a:prstGeom>
          <a:solidFill>
            <a:srgbClr val="FFFFFF">
              <a:alpha val="4000"/>
            </a:srgbClr>
          </a:solidFill>
          <a:ln/>
        </p:spPr>
      </p:sp>
      <p:sp>
        <p:nvSpPr>
          <p:cNvPr id="23" name="Text 21"/>
          <p:cNvSpPr/>
          <p:nvPr/>
        </p:nvSpPr>
        <p:spPr>
          <a:xfrm>
            <a:off x="948214" y="5389126"/>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Fraud Catch Rate</a:t>
            </a:r>
            <a:endParaRPr lang="en-US" sz="1600" dirty="0">
              <a:latin typeface="Aptos Display" panose="020B0004020202020204" pitchFamily="34" charset="0"/>
            </a:endParaRPr>
          </a:p>
        </p:txBody>
      </p:sp>
      <p:sp>
        <p:nvSpPr>
          <p:cNvPr id="24" name="Text 22"/>
          <p:cNvSpPr/>
          <p:nvPr/>
        </p:nvSpPr>
        <p:spPr>
          <a:xfrm>
            <a:off x="4897636" y="5389126"/>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Detected frauds / Total frauds</a:t>
            </a:r>
            <a:endParaRPr lang="en-US" sz="1600" dirty="0">
              <a:latin typeface="Aptos Display" panose="020B0004020202020204" pitchFamily="34" charset="0"/>
            </a:endParaRPr>
          </a:p>
        </p:txBody>
      </p:sp>
      <p:sp>
        <p:nvSpPr>
          <p:cNvPr id="25" name="Shape 23"/>
          <p:cNvSpPr/>
          <p:nvPr/>
        </p:nvSpPr>
        <p:spPr>
          <a:xfrm>
            <a:off x="739140" y="5856565"/>
            <a:ext cx="13152120" cy="600432"/>
          </a:xfrm>
          <a:prstGeom prst="rect">
            <a:avLst/>
          </a:prstGeom>
          <a:solidFill>
            <a:srgbClr val="000000">
              <a:alpha val="4000"/>
            </a:srgbClr>
          </a:solidFill>
          <a:ln/>
        </p:spPr>
      </p:sp>
      <p:sp>
        <p:nvSpPr>
          <p:cNvPr id="26" name="Text 24"/>
          <p:cNvSpPr/>
          <p:nvPr/>
        </p:nvSpPr>
        <p:spPr>
          <a:xfrm>
            <a:off x="948214" y="5989558"/>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Cost Savings</a:t>
            </a:r>
            <a:endParaRPr lang="en-US" sz="1600" dirty="0">
              <a:latin typeface="Aptos Display" panose="020B0004020202020204" pitchFamily="34" charset="0"/>
            </a:endParaRPr>
          </a:p>
        </p:txBody>
      </p:sp>
      <p:sp>
        <p:nvSpPr>
          <p:cNvPr id="27" name="Text 25"/>
          <p:cNvSpPr/>
          <p:nvPr/>
        </p:nvSpPr>
        <p:spPr>
          <a:xfrm>
            <a:off x="4897636" y="5989558"/>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Estimated money saved by detecting frauds early</a:t>
            </a:r>
            <a:endParaRPr lang="en-US" sz="1600" dirty="0">
              <a:latin typeface="Aptos Display" panose="020B0004020202020204" pitchFamily="34" charset="0"/>
            </a:endParaRPr>
          </a:p>
        </p:txBody>
      </p:sp>
      <p:sp>
        <p:nvSpPr>
          <p:cNvPr id="28" name="Shape 26"/>
          <p:cNvSpPr/>
          <p:nvPr/>
        </p:nvSpPr>
        <p:spPr>
          <a:xfrm>
            <a:off x="739140" y="6456998"/>
            <a:ext cx="13152120" cy="600432"/>
          </a:xfrm>
          <a:prstGeom prst="rect">
            <a:avLst/>
          </a:prstGeom>
          <a:solidFill>
            <a:srgbClr val="FFFFFF">
              <a:alpha val="4000"/>
            </a:srgbClr>
          </a:solidFill>
          <a:ln/>
        </p:spPr>
      </p:sp>
      <p:sp>
        <p:nvSpPr>
          <p:cNvPr id="29" name="Text 27"/>
          <p:cNvSpPr/>
          <p:nvPr/>
        </p:nvSpPr>
        <p:spPr>
          <a:xfrm>
            <a:off x="948214" y="6589990"/>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Time to Flag</a:t>
            </a:r>
            <a:endParaRPr lang="en-US" sz="1600" dirty="0">
              <a:latin typeface="Aptos Display" panose="020B0004020202020204" pitchFamily="34" charset="0"/>
            </a:endParaRPr>
          </a:p>
        </p:txBody>
      </p:sp>
      <p:sp>
        <p:nvSpPr>
          <p:cNvPr id="30" name="Text 28"/>
          <p:cNvSpPr/>
          <p:nvPr/>
        </p:nvSpPr>
        <p:spPr>
          <a:xfrm>
            <a:off x="4897636" y="6589990"/>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Time saved due to automation</a:t>
            </a:r>
            <a:endParaRPr lang="en-US" sz="1600" dirty="0">
              <a:latin typeface="Aptos Display" panose="020B0004020202020204" pitchFamily="34" charset="0"/>
            </a:endParaRPr>
          </a:p>
        </p:txBody>
      </p:sp>
      <p:sp>
        <p:nvSpPr>
          <p:cNvPr id="31" name="Shape 29"/>
          <p:cNvSpPr/>
          <p:nvPr/>
        </p:nvSpPr>
        <p:spPr>
          <a:xfrm>
            <a:off x="739140" y="7057430"/>
            <a:ext cx="13152120" cy="600432"/>
          </a:xfrm>
          <a:prstGeom prst="rect">
            <a:avLst/>
          </a:prstGeom>
          <a:solidFill>
            <a:srgbClr val="000000">
              <a:alpha val="4000"/>
            </a:srgbClr>
          </a:solidFill>
          <a:ln/>
        </p:spPr>
      </p:sp>
      <p:sp>
        <p:nvSpPr>
          <p:cNvPr id="32" name="Text 30"/>
          <p:cNvSpPr/>
          <p:nvPr/>
        </p:nvSpPr>
        <p:spPr>
          <a:xfrm>
            <a:off x="948214" y="7190423"/>
            <a:ext cx="3523893"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Hit Rate</a:t>
            </a:r>
            <a:endParaRPr lang="en-US" sz="1600" dirty="0">
              <a:latin typeface="Aptos Display" panose="020B0004020202020204" pitchFamily="34" charset="0"/>
            </a:endParaRPr>
          </a:p>
        </p:txBody>
      </p:sp>
      <p:sp>
        <p:nvSpPr>
          <p:cNvPr id="33" name="Text 31"/>
          <p:cNvSpPr/>
          <p:nvPr/>
        </p:nvSpPr>
        <p:spPr>
          <a:xfrm>
            <a:off x="4897636" y="7190423"/>
            <a:ext cx="8784669" cy="334447"/>
          </a:xfrm>
          <a:prstGeom prst="rect">
            <a:avLst/>
          </a:prstGeom>
          <a:noFill/>
          <a:ln/>
        </p:spPr>
        <p:txBody>
          <a:bodyPr wrap="none" lIns="0" tIns="0" rIns="0" bIns="0" rtlCol="0" anchor="t"/>
          <a:lstStyle/>
          <a:p>
            <a:pPr marL="0" indent="0" algn="l">
              <a:lnSpc>
                <a:spcPts val="2600"/>
              </a:lnSpc>
              <a:buNone/>
            </a:pPr>
            <a:r>
              <a:rPr lang="en-US" sz="1600" dirty="0">
                <a:solidFill>
                  <a:srgbClr val="4B4A4A"/>
                </a:solidFill>
                <a:latin typeface="Aptos Display" panose="020B0004020202020204" pitchFamily="34" charset="0"/>
                <a:ea typeface="Geist" pitchFamily="34" charset="-122"/>
                <a:cs typeface="Geist" pitchFamily="34" charset="-120"/>
              </a:rPr>
              <a:t>Flagged claims confirmed as fraud by investigators</a:t>
            </a:r>
            <a:endParaRPr lang="en-US" sz="1600" dirty="0">
              <a:latin typeface="Aptos Display" panose="020B0004020202020204" pitchFamily="34" charset="0"/>
            </a:endParaRPr>
          </a:p>
        </p:txBody>
      </p:sp>
      <p:sp>
        <p:nvSpPr>
          <p:cNvPr id="34" name="Minus Sign 33">
            <a:extLst>
              <a:ext uri="{FF2B5EF4-FFF2-40B4-BE49-F238E27FC236}">
                <a16:creationId xmlns:a16="http://schemas.microsoft.com/office/drawing/2014/main" id="{58219C16-5522-86EB-C484-367C0BE27FC6}"/>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latin typeface="Aptos Display" panose="020B00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396835" y="311825"/>
            <a:ext cx="2835235" cy="354330"/>
          </a:xfrm>
          <a:prstGeom prst="rect">
            <a:avLst/>
          </a:prstGeom>
          <a:noFill/>
          <a:ln/>
        </p:spPr>
        <p:txBody>
          <a:bodyPr wrap="none" lIns="0" tIns="0" rIns="0" bIns="0" rtlCol="0" anchor="t"/>
          <a:lstStyle/>
          <a:p>
            <a:pPr marL="0" indent="0" algn="l">
              <a:lnSpc>
                <a:spcPts val="2750"/>
              </a:lnSpc>
              <a:buNone/>
            </a:pPr>
            <a:r>
              <a:rPr lang="en-US" sz="4000" b="1" dirty="0">
                <a:solidFill>
                  <a:srgbClr val="006747"/>
                </a:solidFill>
                <a:latin typeface="Aptos Display" panose="020B0004020202020204" pitchFamily="34" charset="0"/>
                <a:ea typeface="Noto Serif SC Bold" pitchFamily="34" charset="-122"/>
                <a:cs typeface="Noto Serif SC Bold" pitchFamily="34" charset="-120"/>
              </a:rPr>
              <a:t>5. Model Building</a:t>
            </a:r>
            <a:endParaRPr lang="en-US" sz="4000" dirty="0">
              <a:latin typeface="Aptos Display" panose="020B0004020202020204" pitchFamily="34" charset="0"/>
            </a:endParaRPr>
          </a:p>
        </p:txBody>
      </p:sp>
      <p:sp>
        <p:nvSpPr>
          <p:cNvPr id="3" name="Text 1"/>
          <p:cNvSpPr/>
          <p:nvPr/>
        </p:nvSpPr>
        <p:spPr>
          <a:xfrm>
            <a:off x="396835" y="949523"/>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Data Splitting:</a:t>
            </a:r>
            <a:endParaRPr lang="en-US" sz="2000" dirty="0">
              <a:latin typeface="Aptos Display" panose="020B0004020202020204" pitchFamily="34" charset="0"/>
            </a:endParaRPr>
          </a:p>
        </p:txBody>
      </p:sp>
      <p:sp>
        <p:nvSpPr>
          <p:cNvPr id="4" name="Shape 2"/>
          <p:cNvSpPr/>
          <p:nvPr/>
        </p:nvSpPr>
        <p:spPr>
          <a:xfrm>
            <a:off x="396835" y="1254204"/>
            <a:ext cx="6780014" cy="532924"/>
          </a:xfrm>
          <a:prstGeom prst="roundRect">
            <a:avLst>
              <a:gd name="adj" fmla="val 19153"/>
            </a:avLst>
          </a:prstGeom>
          <a:solidFill>
            <a:srgbClr val="D8ECE5"/>
          </a:solidFill>
          <a:ln/>
        </p:spPr>
      </p:sp>
      <p:sp>
        <p:nvSpPr>
          <p:cNvPr id="5" name="Shape 3"/>
          <p:cNvSpPr/>
          <p:nvPr/>
        </p:nvSpPr>
        <p:spPr>
          <a:xfrm>
            <a:off x="391239" y="1254204"/>
            <a:ext cx="6791206" cy="532924"/>
          </a:xfrm>
          <a:prstGeom prst="roundRect">
            <a:avLst>
              <a:gd name="adj" fmla="val 3192"/>
            </a:avLst>
          </a:prstGeom>
          <a:solidFill>
            <a:srgbClr val="D8ECE5"/>
          </a:solidFill>
          <a:ln/>
        </p:spPr>
      </p:sp>
      <p:sp>
        <p:nvSpPr>
          <p:cNvPr id="6" name="Text 4"/>
          <p:cNvSpPr/>
          <p:nvPr/>
        </p:nvSpPr>
        <p:spPr>
          <a:xfrm>
            <a:off x="504587" y="1339215"/>
            <a:ext cx="6564511" cy="362903"/>
          </a:xfrm>
          <a:prstGeom prst="rect">
            <a:avLst/>
          </a:prstGeom>
          <a:noFill/>
          <a:ln/>
        </p:spPr>
        <p:txBody>
          <a:bodyPr wrap="square" lIns="0" tIns="0" rIns="0" bIns="0" rtlCol="0" anchor="t"/>
          <a:lstStyle/>
          <a:p>
            <a:pPr marL="0" indent="0" algn="l">
              <a:lnSpc>
                <a:spcPts val="1400"/>
              </a:lnSpc>
              <a:buNone/>
            </a:pPr>
            <a:r>
              <a:rPr lang="en-US" sz="1200" dirty="0">
                <a:solidFill>
                  <a:srgbClr val="4B4A4A"/>
                </a:solidFill>
                <a:highlight>
                  <a:srgbClr val="D8ECE5"/>
                </a:highlight>
                <a:latin typeface="Aptos Display" panose="020B0004020202020204" pitchFamily="34" charset="0"/>
                <a:ea typeface="Consolas" pitchFamily="34" charset="-122"/>
                <a:cs typeface="Consolas" pitchFamily="34" charset="-120"/>
              </a:rPr>
              <a:t>from sklearn.model_selection import train_test_splitX_train, X_test, y_train, y_test = train_test_split(X_scaled, y, test_size=0.2, stratify=y)</a:t>
            </a:r>
            <a:endParaRPr lang="en-US" sz="1200" dirty="0">
              <a:latin typeface="Aptos Display" panose="020B0004020202020204" pitchFamily="34" charset="0"/>
            </a:endParaRPr>
          </a:p>
        </p:txBody>
      </p:sp>
      <p:sp>
        <p:nvSpPr>
          <p:cNvPr id="7" name="Text 5"/>
          <p:cNvSpPr/>
          <p:nvPr/>
        </p:nvSpPr>
        <p:spPr>
          <a:xfrm>
            <a:off x="396835" y="1914644"/>
            <a:ext cx="1934766"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Class Imbalance Handling:</a:t>
            </a:r>
            <a:endParaRPr lang="en-US" sz="2000" dirty="0">
              <a:latin typeface="Aptos Display" panose="020B0004020202020204" pitchFamily="34" charset="0"/>
            </a:endParaRPr>
          </a:p>
        </p:txBody>
      </p:sp>
      <p:sp>
        <p:nvSpPr>
          <p:cNvPr id="8" name="Text 6"/>
          <p:cNvSpPr/>
          <p:nvPr/>
        </p:nvSpPr>
        <p:spPr>
          <a:xfrm>
            <a:off x="396835" y="2205157"/>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Used class_weight='balanced' in classifiers</a:t>
            </a:r>
            <a:endParaRPr lang="en-US" sz="1200" dirty="0">
              <a:latin typeface="Aptos Display" panose="020B0004020202020204" pitchFamily="34" charset="0"/>
            </a:endParaRPr>
          </a:p>
        </p:txBody>
      </p:sp>
      <p:sp>
        <p:nvSpPr>
          <p:cNvPr id="9" name="Text 7"/>
          <p:cNvSpPr/>
          <p:nvPr/>
        </p:nvSpPr>
        <p:spPr>
          <a:xfrm>
            <a:off x="396835" y="2426256"/>
            <a:ext cx="6780014" cy="181451"/>
          </a:xfrm>
          <a:prstGeom prst="rect">
            <a:avLst/>
          </a:prstGeom>
          <a:noFill/>
          <a:ln/>
        </p:spPr>
        <p:txBody>
          <a:bodyPr wrap="none" lIns="0" tIns="0" rIns="0" bIns="0" rtlCol="0" anchor="t"/>
          <a:lstStyle/>
          <a:p>
            <a:pPr marL="342900" indent="-342900" algn="l">
              <a:lnSpc>
                <a:spcPts val="1400"/>
              </a:lnSpc>
              <a:buSzPct val="100000"/>
              <a:buChar char="•"/>
            </a:pPr>
            <a:r>
              <a:rPr lang="en-US" sz="1200" dirty="0">
                <a:solidFill>
                  <a:srgbClr val="4B4A4A"/>
                </a:solidFill>
                <a:latin typeface="Aptos Display" panose="020B0004020202020204" pitchFamily="34" charset="0"/>
                <a:ea typeface="Geist" pitchFamily="34" charset="-122"/>
                <a:cs typeface="Geist" pitchFamily="34" charset="-120"/>
              </a:rPr>
              <a:t>Applied SMOTE to oversample minority class</a:t>
            </a:r>
            <a:endParaRPr lang="en-US" sz="1200" dirty="0">
              <a:latin typeface="Aptos Display" panose="020B0004020202020204" pitchFamily="34" charset="0"/>
            </a:endParaRPr>
          </a:p>
        </p:txBody>
      </p:sp>
      <p:pic>
        <p:nvPicPr>
          <p:cNvPr id="10" name="Image 0" descr="preencoded.png"/>
          <p:cNvPicPr>
            <a:picLocks noChangeAspect="1"/>
          </p:cNvPicPr>
          <p:nvPr/>
        </p:nvPicPr>
        <p:blipFill>
          <a:blip r:embed="rId3"/>
          <a:stretch>
            <a:fillRect/>
          </a:stretch>
        </p:blipFill>
        <p:spPr>
          <a:xfrm>
            <a:off x="7461171" y="311825"/>
            <a:ext cx="6780014" cy="5226011"/>
          </a:xfrm>
          <a:prstGeom prst="rect">
            <a:avLst/>
          </a:prstGeom>
        </p:spPr>
      </p:pic>
      <p:sp>
        <p:nvSpPr>
          <p:cNvPr id="11" name="Text 8"/>
          <p:cNvSpPr/>
          <p:nvPr/>
        </p:nvSpPr>
        <p:spPr>
          <a:xfrm>
            <a:off x="638771" y="5274708"/>
            <a:ext cx="1417558" cy="177165"/>
          </a:xfrm>
          <a:prstGeom prst="rect">
            <a:avLst/>
          </a:prstGeom>
          <a:noFill/>
          <a:ln/>
        </p:spPr>
        <p:txBody>
          <a:bodyPr wrap="none" lIns="0" tIns="0" rIns="0" bIns="0" rtlCol="0" anchor="t"/>
          <a:lstStyle/>
          <a:p>
            <a:pPr marL="0" indent="0" algn="l">
              <a:lnSpc>
                <a:spcPts val="1350"/>
              </a:lnSpc>
              <a:buNone/>
            </a:pPr>
            <a:r>
              <a:rPr lang="en-US" sz="2000" b="1" dirty="0">
                <a:solidFill>
                  <a:srgbClr val="006747"/>
                </a:solidFill>
                <a:latin typeface="Aptos Display" panose="020B0004020202020204" pitchFamily="34" charset="0"/>
                <a:ea typeface="Noto Serif SC Bold" pitchFamily="34" charset="-122"/>
                <a:cs typeface="Noto Serif SC Bold" pitchFamily="34" charset="-120"/>
              </a:rPr>
              <a:t>Models Used:</a:t>
            </a:r>
            <a:endParaRPr lang="en-US" sz="2000" dirty="0">
              <a:latin typeface="Aptos Display" panose="020B0004020202020204" pitchFamily="34" charset="0"/>
            </a:endParaRPr>
          </a:p>
        </p:txBody>
      </p:sp>
      <p:sp>
        <p:nvSpPr>
          <p:cNvPr id="12" name="Shape 9"/>
          <p:cNvSpPr/>
          <p:nvPr/>
        </p:nvSpPr>
        <p:spPr>
          <a:xfrm>
            <a:off x="638771" y="5621894"/>
            <a:ext cx="4536638" cy="438626"/>
          </a:xfrm>
          <a:prstGeom prst="roundRect">
            <a:avLst>
              <a:gd name="adj" fmla="val 23271"/>
            </a:avLst>
          </a:prstGeom>
          <a:solidFill>
            <a:srgbClr val="E5F9F2">
              <a:alpha val="95000"/>
            </a:srgbClr>
          </a:solidFill>
          <a:ln w="15240">
            <a:solidFill>
              <a:srgbClr val="B7D5CA"/>
            </a:solidFill>
            <a:prstDash val="solid"/>
          </a:ln>
        </p:spPr>
      </p:sp>
      <p:sp>
        <p:nvSpPr>
          <p:cNvPr id="13" name="Text 10"/>
          <p:cNvSpPr/>
          <p:nvPr/>
        </p:nvSpPr>
        <p:spPr>
          <a:xfrm>
            <a:off x="767359" y="5750482"/>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Logistic Regression</a:t>
            </a:r>
            <a:endParaRPr lang="en-US" sz="1200" dirty="0">
              <a:latin typeface="Aptos Display" panose="020B0004020202020204" pitchFamily="34" charset="0"/>
            </a:endParaRPr>
          </a:p>
        </p:txBody>
      </p:sp>
      <p:sp>
        <p:nvSpPr>
          <p:cNvPr id="14" name="Shape 11"/>
          <p:cNvSpPr/>
          <p:nvPr/>
        </p:nvSpPr>
        <p:spPr>
          <a:xfrm>
            <a:off x="5288757" y="5621894"/>
            <a:ext cx="4536638" cy="438626"/>
          </a:xfrm>
          <a:prstGeom prst="roundRect">
            <a:avLst>
              <a:gd name="adj" fmla="val 23271"/>
            </a:avLst>
          </a:prstGeom>
          <a:solidFill>
            <a:srgbClr val="E5F9F2">
              <a:alpha val="95000"/>
            </a:srgbClr>
          </a:solidFill>
          <a:ln w="15240">
            <a:solidFill>
              <a:srgbClr val="B7D5CA"/>
            </a:solidFill>
            <a:prstDash val="solid"/>
          </a:ln>
        </p:spPr>
      </p:sp>
      <p:sp>
        <p:nvSpPr>
          <p:cNvPr id="15" name="Text 12"/>
          <p:cNvSpPr/>
          <p:nvPr/>
        </p:nvSpPr>
        <p:spPr>
          <a:xfrm>
            <a:off x="5417345" y="5750482"/>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Decision Tree</a:t>
            </a:r>
            <a:endParaRPr lang="en-US" sz="1200" dirty="0">
              <a:latin typeface="Aptos Display" panose="020B0004020202020204" pitchFamily="34" charset="0"/>
            </a:endParaRPr>
          </a:p>
        </p:txBody>
      </p:sp>
      <p:sp>
        <p:nvSpPr>
          <p:cNvPr id="16" name="Shape 13"/>
          <p:cNvSpPr/>
          <p:nvPr/>
        </p:nvSpPr>
        <p:spPr>
          <a:xfrm>
            <a:off x="9938743" y="5621894"/>
            <a:ext cx="4536638" cy="438626"/>
          </a:xfrm>
          <a:prstGeom prst="roundRect">
            <a:avLst>
              <a:gd name="adj" fmla="val 23271"/>
            </a:avLst>
          </a:prstGeom>
          <a:solidFill>
            <a:srgbClr val="E5F9F2">
              <a:alpha val="95000"/>
            </a:srgbClr>
          </a:solidFill>
          <a:ln w="15240">
            <a:solidFill>
              <a:srgbClr val="B7D5CA"/>
            </a:solidFill>
            <a:prstDash val="solid"/>
          </a:ln>
        </p:spPr>
      </p:sp>
      <p:sp>
        <p:nvSpPr>
          <p:cNvPr id="17" name="Text 14"/>
          <p:cNvSpPr/>
          <p:nvPr/>
        </p:nvSpPr>
        <p:spPr>
          <a:xfrm>
            <a:off x="10067331" y="5750482"/>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Random Forest</a:t>
            </a:r>
            <a:endParaRPr lang="en-US" sz="1200" dirty="0">
              <a:latin typeface="Aptos Display" panose="020B0004020202020204" pitchFamily="34" charset="0"/>
            </a:endParaRPr>
          </a:p>
        </p:txBody>
      </p:sp>
      <p:sp>
        <p:nvSpPr>
          <p:cNvPr id="18" name="Shape 15"/>
          <p:cNvSpPr/>
          <p:nvPr/>
        </p:nvSpPr>
        <p:spPr>
          <a:xfrm>
            <a:off x="638771" y="6173868"/>
            <a:ext cx="4536638" cy="438626"/>
          </a:xfrm>
          <a:prstGeom prst="roundRect">
            <a:avLst>
              <a:gd name="adj" fmla="val 23271"/>
            </a:avLst>
          </a:prstGeom>
          <a:solidFill>
            <a:srgbClr val="E5F9F2">
              <a:alpha val="95000"/>
            </a:srgbClr>
          </a:solidFill>
          <a:ln w="15240">
            <a:solidFill>
              <a:srgbClr val="B7D5CA"/>
            </a:solidFill>
            <a:prstDash val="solid"/>
          </a:ln>
        </p:spPr>
      </p:sp>
      <p:sp>
        <p:nvSpPr>
          <p:cNvPr id="19" name="Text 16"/>
          <p:cNvSpPr/>
          <p:nvPr/>
        </p:nvSpPr>
        <p:spPr>
          <a:xfrm>
            <a:off x="767359" y="6302456"/>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XGBoost</a:t>
            </a:r>
            <a:endParaRPr lang="en-US" sz="1200" dirty="0">
              <a:latin typeface="Aptos Display" panose="020B0004020202020204" pitchFamily="34" charset="0"/>
            </a:endParaRPr>
          </a:p>
        </p:txBody>
      </p:sp>
      <p:sp>
        <p:nvSpPr>
          <p:cNvPr id="20" name="Shape 17"/>
          <p:cNvSpPr/>
          <p:nvPr/>
        </p:nvSpPr>
        <p:spPr>
          <a:xfrm>
            <a:off x="5288757" y="6173868"/>
            <a:ext cx="4536638" cy="438626"/>
          </a:xfrm>
          <a:prstGeom prst="roundRect">
            <a:avLst>
              <a:gd name="adj" fmla="val 23271"/>
            </a:avLst>
          </a:prstGeom>
          <a:solidFill>
            <a:srgbClr val="E5F9F2">
              <a:alpha val="95000"/>
            </a:srgbClr>
          </a:solidFill>
          <a:ln w="15240">
            <a:solidFill>
              <a:srgbClr val="B7D5CA"/>
            </a:solidFill>
            <a:prstDash val="solid"/>
          </a:ln>
        </p:spPr>
      </p:sp>
      <p:sp>
        <p:nvSpPr>
          <p:cNvPr id="21" name="Text 18"/>
          <p:cNvSpPr/>
          <p:nvPr/>
        </p:nvSpPr>
        <p:spPr>
          <a:xfrm>
            <a:off x="5417345" y="6302456"/>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LightGBM</a:t>
            </a:r>
            <a:endParaRPr lang="en-US" sz="1200" dirty="0">
              <a:latin typeface="Aptos Display" panose="020B0004020202020204" pitchFamily="34" charset="0"/>
            </a:endParaRPr>
          </a:p>
        </p:txBody>
      </p:sp>
      <p:sp>
        <p:nvSpPr>
          <p:cNvPr id="22" name="Shape 19"/>
          <p:cNvSpPr/>
          <p:nvPr/>
        </p:nvSpPr>
        <p:spPr>
          <a:xfrm>
            <a:off x="9938743" y="6173868"/>
            <a:ext cx="4536638" cy="438626"/>
          </a:xfrm>
          <a:prstGeom prst="roundRect">
            <a:avLst>
              <a:gd name="adj" fmla="val 23271"/>
            </a:avLst>
          </a:prstGeom>
          <a:solidFill>
            <a:srgbClr val="E5F9F2">
              <a:alpha val="95000"/>
            </a:srgbClr>
          </a:solidFill>
          <a:ln w="15240">
            <a:solidFill>
              <a:srgbClr val="B7D5CA"/>
            </a:solidFill>
            <a:prstDash val="solid"/>
          </a:ln>
        </p:spPr>
      </p:sp>
      <p:sp>
        <p:nvSpPr>
          <p:cNvPr id="23" name="Text 20"/>
          <p:cNvSpPr/>
          <p:nvPr/>
        </p:nvSpPr>
        <p:spPr>
          <a:xfrm>
            <a:off x="10067331" y="6302456"/>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CatBoost</a:t>
            </a:r>
            <a:endParaRPr lang="en-US" sz="1200" dirty="0">
              <a:latin typeface="Aptos Display" panose="020B0004020202020204" pitchFamily="34" charset="0"/>
            </a:endParaRPr>
          </a:p>
        </p:txBody>
      </p:sp>
      <p:sp>
        <p:nvSpPr>
          <p:cNvPr id="24" name="Shape 21"/>
          <p:cNvSpPr/>
          <p:nvPr/>
        </p:nvSpPr>
        <p:spPr>
          <a:xfrm>
            <a:off x="638771" y="6725842"/>
            <a:ext cx="4536638" cy="438626"/>
          </a:xfrm>
          <a:prstGeom prst="roundRect">
            <a:avLst>
              <a:gd name="adj" fmla="val 23271"/>
            </a:avLst>
          </a:prstGeom>
          <a:solidFill>
            <a:srgbClr val="E5F9F2">
              <a:alpha val="95000"/>
            </a:srgbClr>
          </a:solidFill>
          <a:ln w="15240">
            <a:solidFill>
              <a:srgbClr val="B7D5CA"/>
            </a:solidFill>
            <a:prstDash val="solid"/>
          </a:ln>
        </p:spPr>
      </p:sp>
      <p:sp>
        <p:nvSpPr>
          <p:cNvPr id="25" name="Text 22"/>
          <p:cNvSpPr/>
          <p:nvPr/>
        </p:nvSpPr>
        <p:spPr>
          <a:xfrm>
            <a:off x="767359" y="6854429"/>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K-Nearest Neighbors</a:t>
            </a:r>
            <a:endParaRPr lang="en-US" sz="1200" dirty="0">
              <a:latin typeface="Aptos Display" panose="020B0004020202020204" pitchFamily="34" charset="0"/>
            </a:endParaRPr>
          </a:p>
        </p:txBody>
      </p:sp>
      <p:sp>
        <p:nvSpPr>
          <p:cNvPr id="26" name="Shape 23"/>
          <p:cNvSpPr/>
          <p:nvPr/>
        </p:nvSpPr>
        <p:spPr>
          <a:xfrm>
            <a:off x="5288757" y="6725842"/>
            <a:ext cx="4536638" cy="438626"/>
          </a:xfrm>
          <a:prstGeom prst="roundRect">
            <a:avLst>
              <a:gd name="adj" fmla="val 23271"/>
            </a:avLst>
          </a:prstGeom>
          <a:solidFill>
            <a:srgbClr val="E5F9F2">
              <a:alpha val="95000"/>
            </a:srgbClr>
          </a:solidFill>
          <a:ln w="15240">
            <a:solidFill>
              <a:srgbClr val="B7D5CA"/>
            </a:solidFill>
            <a:prstDash val="solid"/>
          </a:ln>
        </p:spPr>
      </p:sp>
      <p:sp>
        <p:nvSpPr>
          <p:cNvPr id="27" name="Text 24"/>
          <p:cNvSpPr/>
          <p:nvPr/>
        </p:nvSpPr>
        <p:spPr>
          <a:xfrm>
            <a:off x="5417345" y="6854429"/>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Support Vector Machine (SVM)</a:t>
            </a:r>
            <a:endParaRPr lang="en-US" sz="1200" dirty="0">
              <a:latin typeface="Aptos Display" panose="020B0004020202020204" pitchFamily="34" charset="0"/>
            </a:endParaRPr>
          </a:p>
        </p:txBody>
      </p:sp>
      <p:sp>
        <p:nvSpPr>
          <p:cNvPr id="28" name="Shape 25"/>
          <p:cNvSpPr/>
          <p:nvPr/>
        </p:nvSpPr>
        <p:spPr>
          <a:xfrm>
            <a:off x="9938743" y="6725842"/>
            <a:ext cx="4536638" cy="438626"/>
          </a:xfrm>
          <a:prstGeom prst="roundRect">
            <a:avLst>
              <a:gd name="adj" fmla="val 23271"/>
            </a:avLst>
          </a:prstGeom>
          <a:solidFill>
            <a:srgbClr val="E5F9F2">
              <a:alpha val="95000"/>
            </a:srgbClr>
          </a:solidFill>
          <a:ln w="15240">
            <a:solidFill>
              <a:srgbClr val="B7D5CA"/>
            </a:solidFill>
            <a:prstDash val="solid"/>
          </a:ln>
        </p:spPr>
      </p:sp>
      <p:sp>
        <p:nvSpPr>
          <p:cNvPr id="29" name="Text 26"/>
          <p:cNvSpPr/>
          <p:nvPr/>
        </p:nvSpPr>
        <p:spPr>
          <a:xfrm>
            <a:off x="10067331" y="6854429"/>
            <a:ext cx="4279463"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Naive Bayes</a:t>
            </a:r>
            <a:endParaRPr lang="en-US" sz="1200" dirty="0">
              <a:latin typeface="Aptos Display" panose="020B0004020202020204" pitchFamily="34" charset="0"/>
            </a:endParaRPr>
          </a:p>
        </p:txBody>
      </p:sp>
      <p:sp>
        <p:nvSpPr>
          <p:cNvPr id="30" name="Shape 27"/>
          <p:cNvSpPr/>
          <p:nvPr/>
        </p:nvSpPr>
        <p:spPr>
          <a:xfrm>
            <a:off x="638771" y="7277816"/>
            <a:ext cx="6861572" cy="438626"/>
          </a:xfrm>
          <a:prstGeom prst="roundRect">
            <a:avLst>
              <a:gd name="adj" fmla="val 23271"/>
            </a:avLst>
          </a:prstGeom>
          <a:solidFill>
            <a:srgbClr val="E5F9F2">
              <a:alpha val="95000"/>
            </a:srgbClr>
          </a:solidFill>
          <a:ln w="15240">
            <a:solidFill>
              <a:srgbClr val="B7D5CA"/>
            </a:solidFill>
            <a:prstDash val="solid"/>
          </a:ln>
        </p:spPr>
      </p:sp>
      <p:sp>
        <p:nvSpPr>
          <p:cNvPr id="31" name="Text 28"/>
          <p:cNvSpPr/>
          <p:nvPr/>
        </p:nvSpPr>
        <p:spPr>
          <a:xfrm>
            <a:off x="767359" y="7406403"/>
            <a:ext cx="6604397"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Multi-Layer Perceptron (Neural Network)</a:t>
            </a:r>
            <a:endParaRPr lang="en-US" sz="1200" dirty="0">
              <a:latin typeface="Aptos Display" panose="020B0004020202020204" pitchFamily="34" charset="0"/>
            </a:endParaRPr>
          </a:p>
        </p:txBody>
      </p:sp>
      <p:sp>
        <p:nvSpPr>
          <p:cNvPr id="32" name="Shape 29"/>
          <p:cNvSpPr/>
          <p:nvPr/>
        </p:nvSpPr>
        <p:spPr>
          <a:xfrm>
            <a:off x="7613691" y="7277816"/>
            <a:ext cx="6861691" cy="438626"/>
          </a:xfrm>
          <a:prstGeom prst="roundRect">
            <a:avLst>
              <a:gd name="adj" fmla="val 23271"/>
            </a:avLst>
          </a:prstGeom>
          <a:solidFill>
            <a:srgbClr val="E5F9F2">
              <a:alpha val="95000"/>
            </a:srgbClr>
          </a:solidFill>
          <a:ln w="15240">
            <a:solidFill>
              <a:srgbClr val="B7D5CA"/>
            </a:solidFill>
            <a:prstDash val="solid"/>
          </a:ln>
        </p:spPr>
      </p:sp>
      <p:sp>
        <p:nvSpPr>
          <p:cNvPr id="33" name="Text 30"/>
          <p:cNvSpPr/>
          <p:nvPr/>
        </p:nvSpPr>
        <p:spPr>
          <a:xfrm>
            <a:off x="7742278" y="7406403"/>
            <a:ext cx="6604516" cy="181451"/>
          </a:xfrm>
          <a:prstGeom prst="rect">
            <a:avLst/>
          </a:prstGeom>
          <a:noFill/>
          <a:ln/>
        </p:spPr>
        <p:txBody>
          <a:bodyPr wrap="none" lIns="0" tIns="0" rIns="0" bIns="0" rtlCol="0" anchor="t"/>
          <a:lstStyle/>
          <a:p>
            <a:pPr marL="0" indent="0" algn="l">
              <a:lnSpc>
                <a:spcPts val="1400"/>
              </a:lnSpc>
              <a:buNone/>
            </a:pPr>
            <a:r>
              <a:rPr lang="en-US" sz="1200" dirty="0">
                <a:solidFill>
                  <a:srgbClr val="4B4A4A"/>
                </a:solidFill>
                <a:latin typeface="Aptos Display" panose="020B0004020202020204" pitchFamily="34" charset="0"/>
                <a:ea typeface="Geist" pitchFamily="34" charset="-122"/>
                <a:cs typeface="Geist" pitchFamily="34" charset="-120"/>
              </a:rPr>
              <a:t>Ensemble Voting Classifier (top 3 models)</a:t>
            </a:r>
            <a:endParaRPr lang="en-US" sz="1200" dirty="0">
              <a:latin typeface="Aptos Display" panose="020B0004020202020204" pitchFamily="34" charset="0"/>
            </a:endParaRPr>
          </a:p>
        </p:txBody>
      </p:sp>
      <p:sp>
        <p:nvSpPr>
          <p:cNvPr id="34" name="Minus Sign 33">
            <a:extLst>
              <a:ext uri="{FF2B5EF4-FFF2-40B4-BE49-F238E27FC236}">
                <a16:creationId xmlns:a16="http://schemas.microsoft.com/office/drawing/2014/main" id="{DFFD9101-7D97-4284-FE51-28715A349C26}"/>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sz="3600">
              <a:latin typeface="Aptos Display" panose="020B00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0063" y="392906"/>
            <a:ext cx="3825835" cy="446603"/>
          </a:xfrm>
          <a:prstGeom prst="rect">
            <a:avLst/>
          </a:prstGeom>
          <a:noFill/>
          <a:ln/>
        </p:spPr>
        <p:txBody>
          <a:bodyPr wrap="none" lIns="0" tIns="0" rIns="0" bIns="0" rtlCol="0" anchor="t"/>
          <a:lstStyle/>
          <a:p>
            <a:pPr marL="0" indent="0" algn="l">
              <a:lnSpc>
                <a:spcPts val="3500"/>
              </a:lnSpc>
              <a:buNone/>
            </a:pPr>
            <a:r>
              <a:rPr lang="en-US" sz="3200" b="1" dirty="0">
                <a:solidFill>
                  <a:srgbClr val="006747"/>
                </a:solidFill>
                <a:latin typeface="Aptos Display" panose="020B0004020202020204" pitchFamily="34" charset="0"/>
                <a:ea typeface="Noto Serif SC Bold" pitchFamily="34" charset="-122"/>
                <a:cs typeface="Noto Serif SC Bold" pitchFamily="34" charset="-120"/>
              </a:rPr>
              <a:t>6. Evaluation Metrics</a:t>
            </a:r>
            <a:endParaRPr lang="en-US" sz="3200" dirty="0">
              <a:latin typeface="Aptos Display" panose="020B0004020202020204" pitchFamily="34" charset="0"/>
            </a:endParaRPr>
          </a:p>
        </p:txBody>
      </p:sp>
      <p:sp>
        <p:nvSpPr>
          <p:cNvPr id="3" name="Shape 1"/>
          <p:cNvSpPr/>
          <p:nvPr/>
        </p:nvSpPr>
        <p:spPr>
          <a:xfrm>
            <a:off x="500063" y="1214557"/>
            <a:ext cx="6640830" cy="3337560"/>
          </a:xfrm>
          <a:prstGeom prst="roundRect">
            <a:avLst>
              <a:gd name="adj" fmla="val 3854"/>
            </a:avLst>
          </a:prstGeom>
          <a:noFill/>
          <a:ln w="7620">
            <a:solidFill>
              <a:srgbClr val="000000">
                <a:alpha val="8000"/>
              </a:srgbClr>
            </a:solidFill>
            <a:prstDash val="solid"/>
          </a:ln>
        </p:spPr>
      </p:sp>
      <p:sp>
        <p:nvSpPr>
          <p:cNvPr id="4" name="Shape 2"/>
          <p:cNvSpPr/>
          <p:nvPr/>
        </p:nvSpPr>
        <p:spPr>
          <a:xfrm>
            <a:off x="507683" y="1222177"/>
            <a:ext cx="6625590" cy="415290"/>
          </a:xfrm>
          <a:prstGeom prst="rect">
            <a:avLst/>
          </a:prstGeom>
          <a:solidFill>
            <a:srgbClr val="FFFFFF">
              <a:alpha val="4000"/>
            </a:srgbClr>
          </a:solidFill>
          <a:ln/>
        </p:spPr>
      </p:sp>
      <p:sp>
        <p:nvSpPr>
          <p:cNvPr id="5" name="Text 3"/>
          <p:cNvSpPr/>
          <p:nvPr/>
        </p:nvSpPr>
        <p:spPr>
          <a:xfrm>
            <a:off x="650677" y="131552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Accuracy</a:t>
            </a:r>
            <a:endParaRPr lang="en-US" sz="1200" dirty="0">
              <a:latin typeface="Aptos Display" panose="020B0004020202020204" pitchFamily="34" charset="0"/>
            </a:endParaRPr>
          </a:p>
        </p:txBody>
      </p:sp>
      <p:sp>
        <p:nvSpPr>
          <p:cNvPr id="6" name="Text 4"/>
          <p:cNvSpPr/>
          <p:nvPr/>
        </p:nvSpPr>
        <p:spPr>
          <a:xfrm>
            <a:off x="2642116" y="131552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(TP + TN) / Total predictions</a:t>
            </a:r>
            <a:endParaRPr lang="en-US" sz="1200" dirty="0">
              <a:latin typeface="Aptos Display" panose="020B0004020202020204" pitchFamily="34" charset="0"/>
            </a:endParaRPr>
          </a:p>
        </p:txBody>
      </p:sp>
      <p:sp>
        <p:nvSpPr>
          <p:cNvPr id="7" name="Shape 5"/>
          <p:cNvSpPr/>
          <p:nvPr/>
        </p:nvSpPr>
        <p:spPr>
          <a:xfrm>
            <a:off x="507683" y="1637467"/>
            <a:ext cx="6625590" cy="415290"/>
          </a:xfrm>
          <a:prstGeom prst="rect">
            <a:avLst/>
          </a:prstGeom>
          <a:solidFill>
            <a:srgbClr val="000000">
              <a:alpha val="4000"/>
            </a:srgbClr>
          </a:solidFill>
          <a:ln/>
        </p:spPr>
      </p:sp>
      <p:sp>
        <p:nvSpPr>
          <p:cNvPr id="8" name="Text 6"/>
          <p:cNvSpPr/>
          <p:nvPr/>
        </p:nvSpPr>
        <p:spPr>
          <a:xfrm>
            <a:off x="650677" y="173081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Precision</a:t>
            </a:r>
            <a:endParaRPr lang="en-US" sz="1200" dirty="0">
              <a:latin typeface="Aptos Display" panose="020B0004020202020204" pitchFamily="34" charset="0"/>
            </a:endParaRPr>
          </a:p>
        </p:txBody>
      </p:sp>
      <p:sp>
        <p:nvSpPr>
          <p:cNvPr id="9" name="Text 7"/>
          <p:cNvSpPr/>
          <p:nvPr/>
        </p:nvSpPr>
        <p:spPr>
          <a:xfrm>
            <a:off x="2642116" y="173081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TP / (TP + FP)</a:t>
            </a:r>
            <a:endParaRPr lang="en-US" sz="1200" dirty="0">
              <a:latin typeface="Aptos Display" panose="020B0004020202020204" pitchFamily="34" charset="0"/>
            </a:endParaRPr>
          </a:p>
        </p:txBody>
      </p:sp>
      <p:sp>
        <p:nvSpPr>
          <p:cNvPr id="10" name="Shape 8"/>
          <p:cNvSpPr/>
          <p:nvPr/>
        </p:nvSpPr>
        <p:spPr>
          <a:xfrm>
            <a:off x="507683" y="2052757"/>
            <a:ext cx="6625590" cy="415290"/>
          </a:xfrm>
          <a:prstGeom prst="rect">
            <a:avLst/>
          </a:prstGeom>
          <a:solidFill>
            <a:srgbClr val="FFFFFF">
              <a:alpha val="4000"/>
            </a:srgbClr>
          </a:solidFill>
          <a:ln/>
        </p:spPr>
      </p:sp>
      <p:sp>
        <p:nvSpPr>
          <p:cNvPr id="11" name="Text 9"/>
          <p:cNvSpPr/>
          <p:nvPr/>
        </p:nvSpPr>
        <p:spPr>
          <a:xfrm>
            <a:off x="650677" y="214610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Recall</a:t>
            </a:r>
            <a:endParaRPr lang="en-US" sz="1200" dirty="0">
              <a:latin typeface="Aptos Display" panose="020B0004020202020204" pitchFamily="34" charset="0"/>
            </a:endParaRPr>
          </a:p>
        </p:txBody>
      </p:sp>
      <p:sp>
        <p:nvSpPr>
          <p:cNvPr id="12" name="Text 10"/>
          <p:cNvSpPr/>
          <p:nvPr/>
        </p:nvSpPr>
        <p:spPr>
          <a:xfrm>
            <a:off x="2642116" y="214610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TP / (TP + FN)</a:t>
            </a:r>
            <a:endParaRPr lang="en-US" sz="1200" dirty="0">
              <a:latin typeface="Aptos Display" panose="020B0004020202020204" pitchFamily="34" charset="0"/>
            </a:endParaRPr>
          </a:p>
        </p:txBody>
      </p:sp>
      <p:sp>
        <p:nvSpPr>
          <p:cNvPr id="13" name="Shape 11"/>
          <p:cNvSpPr/>
          <p:nvPr/>
        </p:nvSpPr>
        <p:spPr>
          <a:xfrm>
            <a:off x="507683" y="2468047"/>
            <a:ext cx="6625590" cy="415290"/>
          </a:xfrm>
          <a:prstGeom prst="rect">
            <a:avLst/>
          </a:prstGeom>
          <a:solidFill>
            <a:srgbClr val="000000">
              <a:alpha val="4000"/>
            </a:srgbClr>
          </a:solidFill>
          <a:ln/>
        </p:spPr>
      </p:sp>
      <p:sp>
        <p:nvSpPr>
          <p:cNvPr id="14" name="Text 12"/>
          <p:cNvSpPr/>
          <p:nvPr/>
        </p:nvSpPr>
        <p:spPr>
          <a:xfrm>
            <a:off x="650677" y="256139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F1 Score</a:t>
            </a:r>
            <a:endParaRPr lang="en-US" sz="1200" dirty="0">
              <a:latin typeface="Aptos Display" panose="020B0004020202020204" pitchFamily="34" charset="0"/>
            </a:endParaRPr>
          </a:p>
        </p:txBody>
      </p:sp>
      <p:sp>
        <p:nvSpPr>
          <p:cNvPr id="15" name="Text 13"/>
          <p:cNvSpPr/>
          <p:nvPr/>
        </p:nvSpPr>
        <p:spPr>
          <a:xfrm>
            <a:off x="2642116" y="256139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2 * (Precision * Recall) / (Precision + Recall)</a:t>
            </a:r>
            <a:endParaRPr lang="en-US" sz="1200" dirty="0">
              <a:latin typeface="Aptos Display" panose="020B0004020202020204" pitchFamily="34" charset="0"/>
            </a:endParaRPr>
          </a:p>
        </p:txBody>
      </p:sp>
      <p:sp>
        <p:nvSpPr>
          <p:cNvPr id="16" name="Shape 14"/>
          <p:cNvSpPr/>
          <p:nvPr/>
        </p:nvSpPr>
        <p:spPr>
          <a:xfrm>
            <a:off x="507683" y="2883337"/>
            <a:ext cx="6625590" cy="415290"/>
          </a:xfrm>
          <a:prstGeom prst="rect">
            <a:avLst/>
          </a:prstGeom>
          <a:solidFill>
            <a:srgbClr val="FFFFFF">
              <a:alpha val="4000"/>
            </a:srgbClr>
          </a:solidFill>
          <a:ln/>
        </p:spPr>
      </p:sp>
      <p:sp>
        <p:nvSpPr>
          <p:cNvPr id="17" name="Text 15"/>
          <p:cNvSpPr/>
          <p:nvPr/>
        </p:nvSpPr>
        <p:spPr>
          <a:xfrm>
            <a:off x="650677" y="297668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ROC-AUC</a:t>
            </a:r>
            <a:endParaRPr lang="en-US" sz="1200" dirty="0">
              <a:latin typeface="Aptos Display" panose="020B0004020202020204" pitchFamily="34" charset="0"/>
            </a:endParaRPr>
          </a:p>
        </p:txBody>
      </p:sp>
      <p:sp>
        <p:nvSpPr>
          <p:cNvPr id="18" name="Text 16"/>
          <p:cNvSpPr/>
          <p:nvPr/>
        </p:nvSpPr>
        <p:spPr>
          <a:xfrm>
            <a:off x="2642116" y="297668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Area under ROC curve</a:t>
            </a:r>
            <a:endParaRPr lang="en-US" sz="1200" dirty="0">
              <a:latin typeface="Aptos Display" panose="020B0004020202020204" pitchFamily="34" charset="0"/>
            </a:endParaRPr>
          </a:p>
        </p:txBody>
      </p:sp>
      <p:sp>
        <p:nvSpPr>
          <p:cNvPr id="19" name="Shape 17"/>
          <p:cNvSpPr/>
          <p:nvPr/>
        </p:nvSpPr>
        <p:spPr>
          <a:xfrm>
            <a:off x="507683" y="3298627"/>
            <a:ext cx="6625590" cy="415290"/>
          </a:xfrm>
          <a:prstGeom prst="rect">
            <a:avLst/>
          </a:prstGeom>
          <a:solidFill>
            <a:srgbClr val="000000">
              <a:alpha val="4000"/>
            </a:srgbClr>
          </a:solidFill>
          <a:ln/>
        </p:spPr>
      </p:sp>
      <p:sp>
        <p:nvSpPr>
          <p:cNvPr id="20" name="Text 18"/>
          <p:cNvSpPr/>
          <p:nvPr/>
        </p:nvSpPr>
        <p:spPr>
          <a:xfrm>
            <a:off x="650677" y="339197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Confusion Matrix</a:t>
            </a:r>
            <a:endParaRPr lang="en-US" sz="1200" dirty="0">
              <a:latin typeface="Aptos Display" panose="020B0004020202020204" pitchFamily="34" charset="0"/>
            </a:endParaRPr>
          </a:p>
        </p:txBody>
      </p:sp>
      <p:sp>
        <p:nvSpPr>
          <p:cNvPr id="21" name="Text 19"/>
          <p:cNvSpPr/>
          <p:nvPr/>
        </p:nvSpPr>
        <p:spPr>
          <a:xfrm>
            <a:off x="2642116" y="339197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Matrix showing TP, FP, TN, FN</a:t>
            </a:r>
            <a:endParaRPr lang="en-US" sz="1200" dirty="0">
              <a:latin typeface="Aptos Display" panose="020B0004020202020204" pitchFamily="34" charset="0"/>
            </a:endParaRPr>
          </a:p>
        </p:txBody>
      </p:sp>
      <p:sp>
        <p:nvSpPr>
          <p:cNvPr id="22" name="Shape 20"/>
          <p:cNvSpPr/>
          <p:nvPr/>
        </p:nvSpPr>
        <p:spPr>
          <a:xfrm>
            <a:off x="507683" y="3713917"/>
            <a:ext cx="6625590" cy="415290"/>
          </a:xfrm>
          <a:prstGeom prst="rect">
            <a:avLst/>
          </a:prstGeom>
          <a:solidFill>
            <a:srgbClr val="FFFFFF">
              <a:alpha val="4000"/>
            </a:srgbClr>
          </a:solidFill>
          <a:ln/>
        </p:spPr>
      </p:sp>
      <p:sp>
        <p:nvSpPr>
          <p:cNvPr id="23" name="Text 21"/>
          <p:cNvSpPr/>
          <p:nvPr/>
        </p:nvSpPr>
        <p:spPr>
          <a:xfrm>
            <a:off x="650677" y="380726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Log Loss</a:t>
            </a:r>
            <a:endParaRPr lang="en-US" sz="1200" dirty="0">
              <a:latin typeface="Aptos Display" panose="020B0004020202020204" pitchFamily="34" charset="0"/>
            </a:endParaRPr>
          </a:p>
        </p:txBody>
      </p:sp>
      <p:sp>
        <p:nvSpPr>
          <p:cNvPr id="24" name="Text 22"/>
          <p:cNvSpPr/>
          <p:nvPr/>
        </p:nvSpPr>
        <p:spPr>
          <a:xfrm>
            <a:off x="2642116" y="380726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Penalizes wrong confident predictions</a:t>
            </a:r>
            <a:endParaRPr lang="en-US" sz="1200" dirty="0">
              <a:latin typeface="Aptos Display" panose="020B0004020202020204" pitchFamily="34" charset="0"/>
            </a:endParaRPr>
          </a:p>
        </p:txBody>
      </p:sp>
      <p:sp>
        <p:nvSpPr>
          <p:cNvPr id="25" name="Shape 23"/>
          <p:cNvSpPr/>
          <p:nvPr/>
        </p:nvSpPr>
        <p:spPr>
          <a:xfrm>
            <a:off x="507683" y="4129207"/>
            <a:ext cx="6625590" cy="415290"/>
          </a:xfrm>
          <a:prstGeom prst="rect">
            <a:avLst/>
          </a:prstGeom>
          <a:solidFill>
            <a:srgbClr val="000000">
              <a:alpha val="4000"/>
            </a:srgbClr>
          </a:solidFill>
          <a:ln/>
        </p:spPr>
      </p:sp>
      <p:sp>
        <p:nvSpPr>
          <p:cNvPr id="26" name="Text 24"/>
          <p:cNvSpPr/>
          <p:nvPr/>
        </p:nvSpPr>
        <p:spPr>
          <a:xfrm>
            <a:off x="650677" y="4222552"/>
            <a:ext cx="1698069"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Cohen's Kappa</a:t>
            </a:r>
            <a:endParaRPr lang="en-US" sz="1200" dirty="0">
              <a:latin typeface="Aptos Display" panose="020B0004020202020204" pitchFamily="34" charset="0"/>
            </a:endParaRPr>
          </a:p>
        </p:txBody>
      </p:sp>
      <p:sp>
        <p:nvSpPr>
          <p:cNvPr id="27" name="Text 25"/>
          <p:cNvSpPr/>
          <p:nvPr/>
        </p:nvSpPr>
        <p:spPr>
          <a:xfrm>
            <a:off x="2642116" y="4222552"/>
            <a:ext cx="4348282"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Inter-rater agreement</a:t>
            </a:r>
            <a:endParaRPr lang="en-US" sz="1200" dirty="0">
              <a:latin typeface="Aptos Display" panose="020B0004020202020204" pitchFamily="34" charset="0"/>
            </a:endParaRPr>
          </a:p>
        </p:txBody>
      </p:sp>
      <p:pic>
        <p:nvPicPr>
          <p:cNvPr id="28" name="Image 0" descr="preencoded.png"/>
          <p:cNvPicPr>
            <a:picLocks noChangeAspect="1"/>
          </p:cNvPicPr>
          <p:nvPr/>
        </p:nvPicPr>
        <p:blipFill>
          <a:blip r:embed="rId3"/>
          <a:stretch>
            <a:fillRect/>
          </a:stretch>
        </p:blipFill>
        <p:spPr>
          <a:xfrm>
            <a:off x="7989570" y="-1"/>
            <a:ext cx="6640830" cy="5993785"/>
          </a:xfrm>
          <a:prstGeom prst="rect">
            <a:avLst/>
          </a:prstGeom>
        </p:spPr>
      </p:pic>
      <p:sp>
        <p:nvSpPr>
          <p:cNvPr id="29" name="Text 26"/>
          <p:cNvSpPr/>
          <p:nvPr/>
        </p:nvSpPr>
        <p:spPr>
          <a:xfrm>
            <a:off x="500063" y="5993784"/>
            <a:ext cx="1962031" cy="223242"/>
          </a:xfrm>
          <a:prstGeom prst="rect">
            <a:avLst/>
          </a:prstGeom>
          <a:noFill/>
          <a:ln/>
        </p:spPr>
        <p:txBody>
          <a:bodyPr wrap="none" lIns="0" tIns="0" rIns="0" bIns="0" rtlCol="0" anchor="t"/>
          <a:lstStyle/>
          <a:p>
            <a:pPr marL="0" indent="0" algn="l">
              <a:lnSpc>
                <a:spcPts val="1750"/>
              </a:lnSpc>
              <a:buNone/>
            </a:pPr>
            <a:r>
              <a:rPr lang="en-US" sz="1600" b="1" dirty="0">
                <a:solidFill>
                  <a:srgbClr val="006747"/>
                </a:solidFill>
                <a:latin typeface="Aptos Display" panose="020B0004020202020204" pitchFamily="34" charset="0"/>
                <a:ea typeface="Noto Serif SC Bold" pitchFamily="34" charset="-122"/>
                <a:cs typeface="Noto Serif SC Bold" pitchFamily="34" charset="-120"/>
              </a:rPr>
              <a:t>Evaluation Approach:</a:t>
            </a:r>
            <a:endParaRPr lang="en-US" sz="1600" dirty="0">
              <a:latin typeface="Aptos Display" panose="020B0004020202020204" pitchFamily="34" charset="0"/>
            </a:endParaRPr>
          </a:p>
        </p:txBody>
      </p:sp>
      <p:sp>
        <p:nvSpPr>
          <p:cNvPr id="30" name="Shape 27"/>
          <p:cNvSpPr/>
          <p:nvPr/>
        </p:nvSpPr>
        <p:spPr>
          <a:xfrm>
            <a:off x="500063" y="6509920"/>
            <a:ext cx="71438" cy="71438"/>
          </a:xfrm>
          <a:prstGeom prst="roundRect">
            <a:avLst>
              <a:gd name="adj" fmla="val 639996"/>
            </a:avLst>
          </a:prstGeom>
          <a:solidFill>
            <a:srgbClr val="006747"/>
          </a:solidFill>
          <a:ln/>
        </p:spPr>
      </p:sp>
      <p:sp>
        <p:nvSpPr>
          <p:cNvPr id="31" name="Text 28"/>
          <p:cNvSpPr/>
          <p:nvPr/>
        </p:nvSpPr>
        <p:spPr>
          <a:xfrm>
            <a:off x="714375" y="6431339"/>
            <a:ext cx="6511528"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Used stratified train-test split</a:t>
            </a:r>
            <a:endParaRPr lang="en-US" sz="1200" dirty="0">
              <a:latin typeface="Aptos Display" panose="020B0004020202020204" pitchFamily="34" charset="0"/>
            </a:endParaRPr>
          </a:p>
        </p:txBody>
      </p:sp>
      <p:sp>
        <p:nvSpPr>
          <p:cNvPr id="32" name="Shape 29"/>
          <p:cNvSpPr/>
          <p:nvPr/>
        </p:nvSpPr>
        <p:spPr>
          <a:xfrm>
            <a:off x="7404497" y="6509920"/>
            <a:ext cx="71438" cy="71438"/>
          </a:xfrm>
          <a:prstGeom prst="roundRect">
            <a:avLst>
              <a:gd name="adj" fmla="val 639996"/>
            </a:avLst>
          </a:prstGeom>
          <a:solidFill>
            <a:srgbClr val="006747"/>
          </a:solidFill>
          <a:ln/>
        </p:spPr>
      </p:sp>
      <p:sp>
        <p:nvSpPr>
          <p:cNvPr id="33" name="Text 30"/>
          <p:cNvSpPr/>
          <p:nvPr/>
        </p:nvSpPr>
        <p:spPr>
          <a:xfrm>
            <a:off x="7618809" y="6431339"/>
            <a:ext cx="6511528"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Cross-validation with 5 folds</a:t>
            </a:r>
            <a:endParaRPr lang="en-US" sz="1200" dirty="0">
              <a:latin typeface="Aptos Display" panose="020B0004020202020204" pitchFamily="34" charset="0"/>
            </a:endParaRPr>
          </a:p>
        </p:txBody>
      </p:sp>
      <p:sp>
        <p:nvSpPr>
          <p:cNvPr id="34" name="Shape 31"/>
          <p:cNvSpPr/>
          <p:nvPr/>
        </p:nvSpPr>
        <p:spPr>
          <a:xfrm>
            <a:off x="500063" y="7024270"/>
            <a:ext cx="71438" cy="71438"/>
          </a:xfrm>
          <a:prstGeom prst="roundRect">
            <a:avLst>
              <a:gd name="adj" fmla="val 639996"/>
            </a:avLst>
          </a:prstGeom>
          <a:solidFill>
            <a:srgbClr val="006747"/>
          </a:solidFill>
          <a:ln/>
        </p:spPr>
      </p:sp>
      <p:sp>
        <p:nvSpPr>
          <p:cNvPr id="35" name="Text 32"/>
          <p:cNvSpPr/>
          <p:nvPr/>
        </p:nvSpPr>
        <p:spPr>
          <a:xfrm>
            <a:off x="714375" y="6945689"/>
            <a:ext cx="6511528"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Generated confusion matrices for each model</a:t>
            </a:r>
            <a:endParaRPr lang="en-US" sz="1200" dirty="0">
              <a:latin typeface="Aptos Display" panose="020B0004020202020204" pitchFamily="34" charset="0"/>
            </a:endParaRPr>
          </a:p>
        </p:txBody>
      </p:sp>
      <p:sp>
        <p:nvSpPr>
          <p:cNvPr id="36" name="Shape 33"/>
          <p:cNvSpPr/>
          <p:nvPr/>
        </p:nvSpPr>
        <p:spPr>
          <a:xfrm>
            <a:off x="7404497" y="7024270"/>
            <a:ext cx="71438" cy="71438"/>
          </a:xfrm>
          <a:prstGeom prst="roundRect">
            <a:avLst>
              <a:gd name="adj" fmla="val 639996"/>
            </a:avLst>
          </a:prstGeom>
          <a:solidFill>
            <a:srgbClr val="006747"/>
          </a:solidFill>
          <a:ln/>
        </p:spPr>
      </p:sp>
      <p:sp>
        <p:nvSpPr>
          <p:cNvPr id="37" name="Text 34"/>
          <p:cNvSpPr/>
          <p:nvPr/>
        </p:nvSpPr>
        <p:spPr>
          <a:xfrm>
            <a:off x="7618809" y="6945689"/>
            <a:ext cx="6511528" cy="228600"/>
          </a:xfrm>
          <a:prstGeom prst="rect">
            <a:avLst/>
          </a:prstGeom>
          <a:noFill/>
          <a:ln/>
        </p:spPr>
        <p:txBody>
          <a:bodyPr wrap="none" lIns="0" tIns="0" rIns="0" bIns="0" rtlCol="0" anchor="t"/>
          <a:lstStyle/>
          <a:p>
            <a:pPr marL="0" indent="0" algn="l">
              <a:lnSpc>
                <a:spcPts val="1800"/>
              </a:lnSpc>
              <a:buNone/>
            </a:pPr>
            <a:r>
              <a:rPr lang="en-US" sz="1200" dirty="0">
                <a:solidFill>
                  <a:srgbClr val="4B4A4A"/>
                </a:solidFill>
                <a:latin typeface="Aptos Display" panose="020B0004020202020204" pitchFamily="34" charset="0"/>
                <a:ea typeface="Geist" pitchFamily="34" charset="-122"/>
                <a:cs typeface="Geist" pitchFamily="34" charset="-120"/>
              </a:rPr>
              <a:t>Computed ROC curves and AUC values</a:t>
            </a:r>
            <a:endParaRPr lang="en-US" sz="1200" dirty="0">
              <a:latin typeface="Aptos Display" panose="020B0004020202020204" pitchFamily="34" charset="0"/>
            </a:endParaRPr>
          </a:p>
        </p:txBody>
      </p:sp>
      <p:pic>
        <p:nvPicPr>
          <p:cNvPr id="39" name="Picture 38">
            <a:extLst>
              <a:ext uri="{FF2B5EF4-FFF2-40B4-BE49-F238E27FC236}">
                <a16:creationId xmlns:a16="http://schemas.microsoft.com/office/drawing/2014/main" id="{17DB458D-164B-2615-8E53-59FB529E38A3}"/>
              </a:ext>
            </a:extLst>
          </p:cNvPr>
          <p:cNvPicPr>
            <a:picLocks noChangeAspect="1"/>
          </p:cNvPicPr>
          <p:nvPr/>
        </p:nvPicPr>
        <p:blipFill>
          <a:blip r:embed="rId4"/>
          <a:stretch>
            <a:fillRect/>
          </a:stretch>
        </p:blipFill>
        <p:spPr>
          <a:xfrm>
            <a:off x="12810418" y="7766371"/>
            <a:ext cx="1714500" cy="3619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1627" y="496253"/>
            <a:ext cx="8249364" cy="563999"/>
          </a:xfrm>
          <a:prstGeom prst="rect">
            <a:avLst/>
          </a:prstGeom>
          <a:noFill/>
          <a:ln/>
        </p:spPr>
        <p:txBody>
          <a:bodyPr wrap="none" lIns="0" tIns="0" rIns="0" bIns="0" rtlCol="0" anchor="t"/>
          <a:lstStyle/>
          <a:p>
            <a:pPr marL="0" indent="0" algn="l">
              <a:lnSpc>
                <a:spcPts val="4400"/>
              </a:lnSpc>
              <a:buNone/>
            </a:pPr>
            <a:r>
              <a:rPr lang="en-US" sz="3550" b="1" dirty="0">
                <a:solidFill>
                  <a:srgbClr val="006747"/>
                </a:solidFill>
                <a:latin typeface="Aptos Display" panose="020B0004020202020204" pitchFamily="34" charset="0"/>
                <a:ea typeface="Noto Serif SC Bold" pitchFamily="34" charset="-122"/>
                <a:cs typeface="Noto Serif SC Bold" pitchFamily="34" charset="-120"/>
              </a:rPr>
              <a:t>7. Results and Final Model Selection</a:t>
            </a:r>
            <a:endParaRPr lang="en-US" sz="3550" dirty="0">
              <a:latin typeface="Aptos Display" panose="020B0004020202020204" pitchFamily="34" charset="0"/>
            </a:endParaRPr>
          </a:p>
        </p:txBody>
      </p:sp>
      <p:sp>
        <p:nvSpPr>
          <p:cNvPr id="3" name="Shape 1"/>
          <p:cNvSpPr/>
          <p:nvPr/>
        </p:nvSpPr>
        <p:spPr>
          <a:xfrm>
            <a:off x="631627" y="1421130"/>
            <a:ext cx="13367147" cy="1576507"/>
          </a:xfrm>
          <a:prstGeom prst="roundRect">
            <a:avLst>
              <a:gd name="adj" fmla="val 10303"/>
            </a:avLst>
          </a:prstGeom>
          <a:noFill/>
          <a:ln w="7620">
            <a:solidFill>
              <a:srgbClr val="000000">
                <a:alpha val="8000"/>
              </a:srgbClr>
            </a:solidFill>
            <a:prstDash val="solid"/>
          </a:ln>
        </p:spPr>
      </p:sp>
      <p:sp>
        <p:nvSpPr>
          <p:cNvPr id="4" name="Shape 2"/>
          <p:cNvSpPr/>
          <p:nvPr/>
        </p:nvSpPr>
        <p:spPr>
          <a:xfrm>
            <a:off x="639247" y="1428750"/>
            <a:ext cx="13351907" cy="520422"/>
          </a:xfrm>
          <a:prstGeom prst="rect">
            <a:avLst/>
          </a:prstGeom>
          <a:solidFill>
            <a:srgbClr val="FFFFFF">
              <a:alpha val="4000"/>
            </a:srgbClr>
          </a:solidFill>
          <a:ln/>
        </p:spPr>
      </p:sp>
      <p:sp>
        <p:nvSpPr>
          <p:cNvPr id="5" name="Text 3"/>
          <p:cNvSpPr/>
          <p:nvPr/>
        </p:nvSpPr>
        <p:spPr>
          <a:xfrm>
            <a:off x="820103" y="1544598"/>
            <a:ext cx="2305764"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Random Forest</a:t>
            </a:r>
            <a:endParaRPr lang="en-US" sz="1400" dirty="0">
              <a:latin typeface="Aptos Display" panose="020B0004020202020204" pitchFamily="34" charset="0"/>
            </a:endParaRPr>
          </a:p>
        </p:txBody>
      </p:sp>
      <p:sp>
        <p:nvSpPr>
          <p:cNvPr id="6" name="Text 4"/>
          <p:cNvSpPr/>
          <p:nvPr/>
        </p:nvSpPr>
        <p:spPr>
          <a:xfrm>
            <a:off x="3494246" y="1544598"/>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0.92</a:t>
            </a:r>
            <a:endParaRPr lang="en-US" sz="1400" dirty="0">
              <a:latin typeface="Aptos Display" panose="020B0004020202020204" pitchFamily="34" charset="0"/>
            </a:endParaRPr>
          </a:p>
        </p:txBody>
      </p:sp>
      <p:sp>
        <p:nvSpPr>
          <p:cNvPr id="7" name="Text 5"/>
          <p:cNvSpPr/>
          <p:nvPr/>
        </p:nvSpPr>
        <p:spPr>
          <a:xfrm>
            <a:off x="5630466" y="1544598"/>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0.88</a:t>
            </a:r>
            <a:endParaRPr lang="en-US" sz="1400" dirty="0">
              <a:latin typeface="Aptos Display" panose="020B0004020202020204" pitchFamily="34" charset="0"/>
            </a:endParaRPr>
          </a:p>
        </p:txBody>
      </p:sp>
      <p:sp>
        <p:nvSpPr>
          <p:cNvPr id="8" name="Text 6"/>
          <p:cNvSpPr/>
          <p:nvPr/>
        </p:nvSpPr>
        <p:spPr>
          <a:xfrm>
            <a:off x="7766685" y="1544598"/>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0.90</a:t>
            </a:r>
            <a:endParaRPr lang="en-US" sz="1400" dirty="0">
              <a:latin typeface="Aptos Display" panose="020B0004020202020204" pitchFamily="34" charset="0"/>
            </a:endParaRPr>
          </a:p>
        </p:txBody>
      </p:sp>
      <p:sp>
        <p:nvSpPr>
          <p:cNvPr id="9" name="Text 7"/>
          <p:cNvSpPr/>
          <p:nvPr/>
        </p:nvSpPr>
        <p:spPr>
          <a:xfrm>
            <a:off x="9902904" y="1544598"/>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0.89</a:t>
            </a:r>
            <a:endParaRPr lang="en-US" sz="1400" dirty="0">
              <a:latin typeface="Aptos Display" panose="020B0004020202020204" pitchFamily="34" charset="0"/>
            </a:endParaRPr>
          </a:p>
        </p:txBody>
      </p:sp>
      <p:sp>
        <p:nvSpPr>
          <p:cNvPr id="10" name="Text 8"/>
          <p:cNvSpPr/>
          <p:nvPr/>
        </p:nvSpPr>
        <p:spPr>
          <a:xfrm>
            <a:off x="12039124" y="1544598"/>
            <a:ext cx="177165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0.94</a:t>
            </a:r>
            <a:endParaRPr lang="en-US" sz="1400" dirty="0">
              <a:latin typeface="Aptos Display" panose="020B0004020202020204" pitchFamily="34" charset="0"/>
            </a:endParaRPr>
          </a:p>
        </p:txBody>
      </p:sp>
      <p:sp>
        <p:nvSpPr>
          <p:cNvPr id="11" name="Shape 9"/>
          <p:cNvSpPr/>
          <p:nvPr/>
        </p:nvSpPr>
        <p:spPr>
          <a:xfrm>
            <a:off x="639247" y="1949172"/>
            <a:ext cx="13351907" cy="520422"/>
          </a:xfrm>
          <a:prstGeom prst="rect">
            <a:avLst/>
          </a:prstGeom>
          <a:solidFill>
            <a:srgbClr val="000000">
              <a:alpha val="4000"/>
            </a:srgbClr>
          </a:solidFill>
          <a:ln/>
        </p:spPr>
      </p:sp>
      <p:sp>
        <p:nvSpPr>
          <p:cNvPr id="12" name="Text 10"/>
          <p:cNvSpPr/>
          <p:nvPr/>
        </p:nvSpPr>
        <p:spPr>
          <a:xfrm>
            <a:off x="820103" y="2065020"/>
            <a:ext cx="2305764"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XGBoost</a:t>
            </a:r>
            <a:endParaRPr lang="en-US" sz="1400" dirty="0">
              <a:latin typeface="Aptos Display" panose="020B0004020202020204" pitchFamily="34" charset="0"/>
            </a:endParaRPr>
          </a:p>
        </p:txBody>
      </p:sp>
      <p:sp>
        <p:nvSpPr>
          <p:cNvPr id="13" name="Text 11"/>
          <p:cNvSpPr/>
          <p:nvPr/>
        </p:nvSpPr>
        <p:spPr>
          <a:xfrm>
            <a:off x="3494246" y="2065020"/>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0.91</a:t>
            </a:r>
            <a:endParaRPr lang="en-US" sz="1400" dirty="0">
              <a:latin typeface="Aptos Display" panose="020B0004020202020204" pitchFamily="34" charset="0"/>
            </a:endParaRPr>
          </a:p>
        </p:txBody>
      </p:sp>
      <p:sp>
        <p:nvSpPr>
          <p:cNvPr id="14" name="Text 12"/>
          <p:cNvSpPr/>
          <p:nvPr/>
        </p:nvSpPr>
        <p:spPr>
          <a:xfrm>
            <a:off x="5630466" y="2065020"/>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0.85</a:t>
            </a:r>
            <a:endParaRPr lang="en-US" sz="1400" dirty="0">
              <a:latin typeface="Aptos Display" panose="020B0004020202020204" pitchFamily="34" charset="0"/>
            </a:endParaRPr>
          </a:p>
        </p:txBody>
      </p:sp>
      <p:sp>
        <p:nvSpPr>
          <p:cNvPr id="15" name="Text 13"/>
          <p:cNvSpPr/>
          <p:nvPr/>
        </p:nvSpPr>
        <p:spPr>
          <a:xfrm>
            <a:off x="7766685" y="2065020"/>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0.92</a:t>
            </a:r>
            <a:endParaRPr lang="en-US" sz="1400" dirty="0">
              <a:latin typeface="Aptos Display" panose="020B0004020202020204" pitchFamily="34" charset="0"/>
            </a:endParaRPr>
          </a:p>
        </p:txBody>
      </p:sp>
      <p:sp>
        <p:nvSpPr>
          <p:cNvPr id="16" name="Text 14"/>
          <p:cNvSpPr/>
          <p:nvPr/>
        </p:nvSpPr>
        <p:spPr>
          <a:xfrm>
            <a:off x="9902904" y="2065020"/>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0.88</a:t>
            </a:r>
            <a:endParaRPr lang="en-US" sz="1400" dirty="0">
              <a:latin typeface="Aptos Display" panose="020B0004020202020204" pitchFamily="34" charset="0"/>
            </a:endParaRPr>
          </a:p>
        </p:txBody>
      </p:sp>
      <p:sp>
        <p:nvSpPr>
          <p:cNvPr id="17" name="Text 15"/>
          <p:cNvSpPr/>
          <p:nvPr/>
        </p:nvSpPr>
        <p:spPr>
          <a:xfrm>
            <a:off x="12039124" y="2065020"/>
            <a:ext cx="177165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0.95</a:t>
            </a:r>
            <a:endParaRPr lang="en-US" sz="1400" dirty="0">
              <a:latin typeface="Aptos Display" panose="020B0004020202020204" pitchFamily="34" charset="0"/>
            </a:endParaRPr>
          </a:p>
        </p:txBody>
      </p:sp>
      <p:sp>
        <p:nvSpPr>
          <p:cNvPr id="18" name="Shape 16"/>
          <p:cNvSpPr/>
          <p:nvPr/>
        </p:nvSpPr>
        <p:spPr>
          <a:xfrm>
            <a:off x="639247" y="2469594"/>
            <a:ext cx="13351907" cy="520422"/>
          </a:xfrm>
          <a:prstGeom prst="rect">
            <a:avLst/>
          </a:prstGeom>
          <a:solidFill>
            <a:srgbClr val="FFFFFF">
              <a:alpha val="4000"/>
            </a:srgbClr>
          </a:solidFill>
          <a:ln/>
        </p:spPr>
      </p:sp>
      <p:sp>
        <p:nvSpPr>
          <p:cNvPr id="19" name="Text 17"/>
          <p:cNvSpPr/>
          <p:nvPr/>
        </p:nvSpPr>
        <p:spPr>
          <a:xfrm>
            <a:off x="820103" y="2585442"/>
            <a:ext cx="2305764"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LightGBM</a:t>
            </a:r>
            <a:endParaRPr lang="en-US" sz="1400" dirty="0">
              <a:latin typeface="Aptos Display" panose="020B0004020202020204" pitchFamily="34" charset="0"/>
            </a:endParaRPr>
          </a:p>
        </p:txBody>
      </p:sp>
      <p:sp>
        <p:nvSpPr>
          <p:cNvPr id="20" name="Text 18"/>
          <p:cNvSpPr/>
          <p:nvPr/>
        </p:nvSpPr>
        <p:spPr>
          <a:xfrm>
            <a:off x="3494246" y="2585442"/>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0.90</a:t>
            </a:r>
            <a:endParaRPr lang="en-US" sz="1400" dirty="0">
              <a:latin typeface="Aptos Display" panose="020B0004020202020204" pitchFamily="34" charset="0"/>
            </a:endParaRPr>
          </a:p>
        </p:txBody>
      </p:sp>
      <p:sp>
        <p:nvSpPr>
          <p:cNvPr id="21" name="Text 19"/>
          <p:cNvSpPr/>
          <p:nvPr/>
        </p:nvSpPr>
        <p:spPr>
          <a:xfrm>
            <a:off x="5630466" y="2585442"/>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0.83</a:t>
            </a:r>
            <a:endParaRPr lang="en-US" sz="1400" dirty="0">
              <a:latin typeface="Aptos Display" panose="020B0004020202020204" pitchFamily="34" charset="0"/>
            </a:endParaRPr>
          </a:p>
        </p:txBody>
      </p:sp>
      <p:sp>
        <p:nvSpPr>
          <p:cNvPr id="22" name="Text 20"/>
          <p:cNvSpPr/>
          <p:nvPr/>
        </p:nvSpPr>
        <p:spPr>
          <a:xfrm>
            <a:off x="7766685" y="2585442"/>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0.89</a:t>
            </a:r>
            <a:endParaRPr lang="en-US" sz="1400" dirty="0">
              <a:latin typeface="Aptos Display" panose="020B0004020202020204" pitchFamily="34" charset="0"/>
            </a:endParaRPr>
          </a:p>
        </p:txBody>
      </p:sp>
      <p:sp>
        <p:nvSpPr>
          <p:cNvPr id="23" name="Text 21"/>
          <p:cNvSpPr/>
          <p:nvPr/>
        </p:nvSpPr>
        <p:spPr>
          <a:xfrm>
            <a:off x="9902904" y="2585442"/>
            <a:ext cx="176784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0.86</a:t>
            </a:r>
            <a:endParaRPr lang="en-US" sz="1400" dirty="0">
              <a:latin typeface="Aptos Display" panose="020B0004020202020204" pitchFamily="34" charset="0"/>
            </a:endParaRPr>
          </a:p>
        </p:txBody>
      </p:sp>
      <p:sp>
        <p:nvSpPr>
          <p:cNvPr id="24" name="Text 22"/>
          <p:cNvSpPr/>
          <p:nvPr/>
        </p:nvSpPr>
        <p:spPr>
          <a:xfrm>
            <a:off x="12039124" y="2585442"/>
            <a:ext cx="1771650"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0.93</a:t>
            </a:r>
            <a:endParaRPr lang="en-US" sz="1400" dirty="0">
              <a:latin typeface="Aptos Display" panose="020B0004020202020204" pitchFamily="34" charset="0"/>
            </a:endParaRPr>
          </a:p>
        </p:txBody>
      </p:sp>
      <p:sp>
        <p:nvSpPr>
          <p:cNvPr id="25" name="Text 23"/>
          <p:cNvSpPr/>
          <p:nvPr/>
        </p:nvSpPr>
        <p:spPr>
          <a:xfrm>
            <a:off x="631627" y="3200638"/>
            <a:ext cx="13367147" cy="288727"/>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Final Selection: XGBoost based on best balance of high recall, strong F1 score, and high AUC.</a:t>
            </a:r>
            <a:endParaRPr lang="en-US" sz="1400" dirty="0">
              <a:latin typeface="Aptos Display" panose="020B0004020202020204" pitchFamily="34" charset="0"/>
            </a:endParaRPr>
          </a:p>
        </p:txBody>
      </p:sp>
      <p:sp>
        <p:nvSpPr>
          <p:cNvPr id="26" name="Text 24"/>
          <p:cNvSpPr/>
          <p:nvPr/>
        </p:nvSpPr>
        <p:spPr>
          <a:xfrm>
            <a:off x="631627" y="3759994"/>
            <a:ext cx="4511993" cy="563999"/>
          </a:xfrm>
          <a:prstGeom prst="rect">
            <a:avLst/>
          </a:prstGeom>
          <a:noFill/>
          <a:ln/>
        </p:spPr>
        <p:txBody>
          <a:bodyPr wrap="none" lIns="0" tIns="0" rIns="0" bIns="0" rtlCol="0" anchor="t"/>
          <a:lstStyle/>
          <a:p>
            <a:pPr marL="0" indent="0" algn="l">
              <a:lnSpc>
                <a:spcPts val="4400"/>
              </a:lnSpc>
              <a:buNone/>
            </a:pPr>
            <a:r>
              <a:rPr lang="en-US" sz="3550" b="1" dirty="0">
                <a:solidFill>
                  <a:srgbClr val="006747"/>
                </a:solidFill>
                <a:latin typeface="Aptos Display" panose="020B0004020202020204" pitchFamily="34" charset="0"/>
                <a:ea typeface="Noto Serif SC Bold" pitchFamily="34" charset="-122"/>
                <a:cs typeface="Noto Serif SC Bold" pitchFamily="34" charset="-120"/>
              </a:rPr>
              <a:t>8. Business Impact</a:t>
            </a:r>
            <a:endParaRPr lang="en-US" sz="3550" dirty="0">
              <a:latin typeface="Aptos Display" panose="020B0004020202020204" pitchFamily="34" charset="0"/>
            </a:endParaRPr>
          </a:p>
        </p:txBody>
      </p:sp>
      <p:sp>
        <p:nvSpPr>
          <p:cNvPr id="27" name="Text 25"/>
          <p:cNvSpPr/>
          <p:nvPr/>
        </p:nvSpPr>
        <p:spPr>
          <a:xfrm>
            <a:off x="631627" y="4684752"/>
            <a:ext cx="3172658" cy="595551"/>
          </a:xfrm>
          <a:prstGeom prst="rect">
            <a:avLst/>
          </a:prstGeom>
          <a:noFill/>
          <a:ln/>
        </p:spPr>
        <p:txBody>
          <a:bodyPr wrap="none" lIns="0" tIns="0" rIns="0" bIns="0" rtlCol="0" anchor="t"/>
          <a:lstStyle/>
          <a:p>
            <a:pPr marL="0" indent="0" algn="ctr">
              <a:lnSpc>
                <a:spcPts val="4650"/>
              </a:lnSpc>
              <a:buNone/>
            </a:pPr>
            <a:r>
              <a:rPr lang="en-US" sz="4650" b="1" dirty="0">
                <a:solidFill>
                  <a:srgbClr val="4B4A4A"/>
                </a:solidFill>
                <a:latin typeface="Aptos Display" panose="020B0004020202020204" pitchFamily="34" charset="0"/>
                <a:ea typeface="Noto Serif SC Bold" pitchFamily="34" charset="-122"/>
                <a:cs typeface="Noto Serif SC Bold" pitchFamily="34" charset="-120"/>
              </a:rPr>
              <a:t>92%</a:t>
            </a:r>
            <a:endParaRPr lang="en-US" sz="4650" dirty="0">
              <a:latin typeface="Aptos Display" panose="020B0004020202020204" pitchFamily="34" charset="0"/>
            </a:endParaRPr>
          </a:p>
        </p:txBody>
      </p:sp>
      <p:sp>
        <p:nvSpPr>
          <p:cNvPr id="28" name="Text 26"/>
          <p:cNvSpPr/>
          <p:nvPr/>
        </p:nvSpPr>
        <p:spPr>
          <a:xfrm>
            <a:off x="631627" y="5505688"/>
            <a:ext cx="3172658" cy="288727"/>
          </a:xfrm>
          <a:prstGeom prst="rect">
            <a:avLst/>
          </a:prstGeom>
          <a:noFill/>
          <a:ln/>
        </p:spPr>
        <p:txBody>
          <a:bodyPr wrap="none" lIns="0" tIns="0" rIns="0" bIns="0" rtlCol="0" anchor="t"/>
          <a:lstStyle/>
          <a:p>
            <a:pPr marL="0" indent="0" algn="ctr">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Detected of actual fraudulent claims</a:t>
            </a:r>
            <a:endParaRPr lang="en-US" sz="1400" dirty="0">
              <a:latin typeface="Aptos Display" panose="020B0004020202020204" pitchFamily="34" charset="0"/>
            </a:endParaRPr>
          </a:p>
        </p:txBody>
      </p:sp>
      <p:sp>
        <p:nvSpPr>
          <p:cNvPr id="29" name="Text 27"/>
          <p:cNvSpPr/>
          <p:nvPr/>
        </p:nvSpPr>
        <p:spPr>
          <a:xfrm>
            <a:off x="4029789" y="4684752"/>
            <a:ext cx="3172658" cy="595551"/>
          </a:xfrm>
          <a:prstGeom prst="rect">
            <a:avLst/>
          </a:prstGeom>
          <a:noFill/>
          <a:ln/>
        </p:spPr>
        <p:txBody>
          <a:bodyPr wrap="none" lIns="0" tIns="0" rIns="0" bIns="0" rtlCol="0" anchor="t"/>
          <a:lstStyle/>
          <a:p>
            <a:pPr marL="0" indent="0" algn="ctr">
              <a:lnSpc>
                <a:spcPts val="4650"/>
              </a:lnSpc>
              <a:buNone/>
            </a:pPr>
            <a:r>
              <a:rPr lang="en-US" sz="4650" b="1" dirty="0">
                <a:solidFill>
                  <a:srgbClr val="4B4A4A"/>
                </a:solidFill>
                <a:latin typeface="Aptos Display" panose="020B0004020202020204" pitchFamily="34" charset="0"/>
                <a:ea typeface="Noto Serif SC Bold" pitchFamily="34" charset="-122"/>
                <a:cs typeface="Noto Serif SC Bold" pitchFamily="34" charset="-120"/>
              </a:rPr>
              <a:t>45%</a:t>
            </a:r>
            <a:endParaRPr lang="en-US" sz="4650" dirty="0">
              <a:latin typeface="Aptos Display" panose="020B0004020202020204" pitchFamily="34" charset="0"/>
            </a:endParaRPr>
          </a:p>
        </p:txBody>
      </p:sp>
      <p:sp>
        <p:nvSpPr>
          <p:cNvPr id="30" name="Text 28"/>
          <p:cNvSpPr/>
          <p:nvPr/>
        </p:nvSpPr>
        <p:spPr>
          <a:xfrm>
            <a:off x="4029789" y="5505688"/>
            <a:ext cx="3172658" cy="577453"/>
          </a:xfrm>
          <a:prstGeom prst="rect">
            <a:avLst/>
          </a:prstGeom>
          <a:noFill/>
          <a:ln/>
        </p:spPr>
        <p:txBody>
          <a:bodyPr wrap="square" lIns="0" tIns="0" rIns="0" bIns="0" rtlCol="0" anchor="t"/>
          <a:lstStyle/>
          <a:p>
            <a:pPr marL="0" indent="0" algn="ctr">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Reduced false positives, saving investigative effort</a:t>
            </a:r>
            <a:endParaRPr lang="en-US" sz="1400" dirty="0">
              <a:latin typeface="Aptos Display" panose="020B0004020202020204" pitchFamily="34" charset="0"/>
            </a:endParaRPr>
          </a:p>
        </p:txBody>
      </p:sp>
      <p:sp>
        <p:nvSpPr>
          <p:cNvPr id="31" name="Text 29"/>
          <p:cNvSpPr/>
          <p:nvPr/>
        </p:nvSpPr>
        <p:spPr>
          <a:xfrm>
            <a:off x="7427952" y="4684752"/>
            <a:ext cx="3172658" cy="595551"/>
          </a:xfrm>
          <a:prstGeom prst="rect">
            <a:avLst/>
          </a:prstGeom>
          <a:noFill/>
          <a:ln/>
        </p:spPr>
        <p:txBody>
          <a:bodyPr wrap="none" lIns="0" tIns="0" rIns="0" bIns="0" rtlCol="0" anchor="t"/>
          <a:lstStyle/>
          <a:p>
            <a:pPr marL="0" indent="0" algn="ctr">
              <a:lnSpc>
                <a:spcPts val="4650"/>
              </a:lnSpc>
              <a:buNone/>
            </a:pPr>
            <a:r>
              <a:rPr lang="en-US" sz="4650" b="1" dirty="0">
                <a:solidFill>
                  <a:srgbClr val="4B4A4A"/>
                </a:solidFill>
                <a:latin typeface="Aptos Display" panose="020B0004020202020204" pitchFamily="34" charset="0"/>
                <a:ea typeface="Noto Serif SC Bold" pitchFamily="34" charset="-122"/>
                <a:cs typeface="Noto Serif SC Bold" pitchFamily="34" charset="-120"/>
              </a:rPr>
              <a:t>₹25L</a:t>
            </a:r>
            <a:endParaRPr lang="en-US" sz="4650" dirty="0">
              <a:latin typeface="Aptos Display" panose="020B0004020202020204" pitchFamily="34" charset="0"/>
            </a:endParaRPr>
          </a:p>
        </p:txBody>
      </p:sp>
      <p:sp>
        <p:nvSpPr>
          <p:cNvPr id="32" name="Text 30"/>
          <p:cNvSpPr/>
          <p:nvPr/>
        </p:nvSpPr>
        <p:spPr>
          <a:xfrm>
            <a:off x="7427952" y="5505688"/>
            <a:ext cx="3172658" cy="577453"/>
          </a:xfrm>
          <a:prstGeom prst="rect">
            <a:avLst/>
          </a:prstGeom>
          <a:noFill/>
          <a:ln/>
        </p:spPr>
        <p:txBody>
          <a:bodyPr wrap="square" lIns="0" tIns="0" rIns="0" bIns="0" rtlCol="0" anchor="t"/>
          <a:lstStyle/>
          <a:p>
            <a:pPr marL="0" indent="0" algn="ctr">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Saved annually in prevented fraud payouts</a:t>
            </a:r>
            <a:endParaRPr lang="en-US" sz="1400" dirty="0">
              <a:latin typeface="Aptos Display" panose="020B0004020202020204" pitchFamily="34" charset="0"/>
            </a:endParaRPr>
          </a:p>
        </p:txBody>
      </p:sp>
      <p:sp>
        <p:nvSpPr>
          <p:cNvPr id="33" name="Text 31"/>
          <p:cNvSpPr/>
          <p:nvPr/>
        </p:nvSpPr>
        <p:spPr>
          <a:xfrm>
            <a:off x="10826115" y="4684752"/>
            <a:ext cx="3172658" cy="595551"/>
          </a:xfrm>
          <a:prstGeom prst="rect">
            <a:avLst/>
          </a:prstGeom>
          <a:noFill/>
          <a:ln/>
        </p:spPr>
        <p:txBody>
          <a:bodyPr wrap="none" lIns="0" tIns="0" rIns="0" bIns="0" rtlCol="0" anchor="t"/>
          <a:lstStyle/>
          <a:p>
            <a:pPr marL="0" indent="0" algn="ctr">
              <a:lnSpc>
                <a:spcPts val="4650"/>
              </a:lnSpc>
              <a:buNone/>
            </a:pPr>
            <a:r>
              <a:rPr lang="en-US" sz="4650" b="1" dirty="0">
                <a:solidFill>
                  <a:srgbClr val="4B4A4A"/>
                </a:solidFill>
                <a:latin typeface="Aptos Display" panose="020B0004020202020204" pitchFamily="34" charset="0"/>
                <a:ea typeface="Noto Serif SC Bold" pitchFamily="34" charset="-122"/>
                <a:cs typeface="Noto Serif SC Bold" pitchFamily="34" charset="-120"/>
              </a:rPr>
              <a:t>40%</a:t>
            </a:r>
            <a:endParaRPr lang="en-US" sz="4650" dirty="0">
              <a:latin typeface="Aptos Display" panose="020B0004020202020204" pitchFamily="34" charset="0"/>
            </a:endParaRPr>
          </a:p>
        </p:txBody>
      </p:sp>
      <p:sp>
        <p:nvSpPr>
          <p:cNvPr id="34" name="Text 32"/>
          <p:cNvSpPr/>
          <p:nvPr/>
        </p:nvSpPr>
        <p:spPr>
          <a:xfrm>
            <a:off x="10826115" y="5505688"/>
            <a:ext cx="3172658" cy="288727"/>
          </a:xfrm>
          <a:prstGeom prst="rect">
            <a:avLst/>
          </a:prstGeom>
          <a:noFill/>
          <a:ln/>
        </p:spPr>
        <p:txBody>
          <a:bodyPr wrap="none" lIns="0" tIns="0" rIns="0" bIns="0" rtlCol="0" anchor="t"/>
          <a:lstStyle/>
          <a:p>
            <a:pPr marL="0" indent="0" algn="ctr">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Improved claim verification speed</a:t>
            </a:r>
            <a:endParaRPr lang="en-US" sz="1400" dirty="0">
              <a:latin typeface="Aptos Display" panose="020B0004020202020204" pitchFamily="34" charset="0"/>
            </a:endParaRPr>
          </a:p>
        </p:txBody>
      </p:sp>
      <p:sp>
        <p:nvSpPr>
          <p:cNvPr id="35" name="Text 33"/>
          <p:cNvSpPr/>
          <p:nvPr/>
        </p:nvSpPr>
        <p:spPr>
          <a:xfrm>
            <a:off x="5728811" y="6624399"/>
            <a:ext cx="3172658" cy="595551"/>
          </a:xfrm>
          <a:prstGeom prst="rect">
            <a:avLst/>
          </a:prstGeom>
          <a:noFill/>
          <a:ln/>
        </p:spPr>
        <p:txBody>
          <a:bodyPr wrap="none" lIns="0" tIns="0" rIns="0" bIns="0" rtlCol="0" anchor="t"/>
          <a:lstStyle/>
          <a:p>
            <a:pPr marL="0" indent="0" algn="ctr">
              <a:lnSpc>
                <a:spcPts val="4650"/>
              </a:lnSpc>
              <a:buNone/>
            </a:pPr>
            <a:r>
              <a:rPr lang="en-US" sz="4650" b="1" dirty="0">
                <a:solidFill>
                  <a:srgbClr val="4B4A4A"/>
                </a:solidFill>
                <a:latin typeface="Aptos Display" panose="020B0004020202020204" pitchFamily="34" charset="0"/>
                <a:ea typeface="Noto Serif SC Bold" pitchFamily="34" charset="-122"/>
                <a:cs typeface="Noto Serif SC Bold" pitchFamily="34" charset="-120"/>
              </a:rPr>
              <a:t>78%</a:t>
            </a:r>
            <a:endParaRPr lang="en-US" sz="4650" dirty="0">
              <a:latin typeface="Aptos Display" panose="020B0004020202020204" pitchFamily="34" charset="0"/>
            </a:endParaRPr>
          </a:p>
        </p:txBody>
      </p:sp>
      <p:sp>
        <p:nvSpPr>
          <p:cNvPr id="36" name="Text 34"/>
          <p:cNvSpPr/>
          <p:nvPr/>
        </p:nvSpPr>
        <p:spPr>
          <a:xfrm>
            <a:off x="5728811" y="7445335"/>
            <a:ext cx="3172658" cy="288727"/>
          </a:xfrm>
          <a:prstGeom prst="rect">
            <a:avLst/>
          </a:prstGeom>
          <a:noFill/>
          <a:ln/>
        </p:spPr>
        <p:txBody>
          <a:bodyPr wrap="none" lIns="0" tIns="0" rIns="0" bIns="0" rtlCol="0" anchor="t"/>
          <a:lstStyle/>
          <a:p>
            <a:pPr marL="0" indent="0" algn="ctr">
              <a:lnSpc>
                <a:spcPts val="2250"/>
              </a:lnSpc>
              <a:buNone/>
            </a:pPr>
            <a:r>
              <a:rPr lang="en-US" sz="1400" dirty="0">
                <a:solidFill>
                  <a:srgbClr val="4B4A4A"/>
                </a:solidFill>
                <a:latin typeface="Aptos Display" panose="020B0004020202020204" pitchFamily="34" charset="0"/>
                <a:ea typeface="Geist" pitchFamily="34" charset="-122"/>
                <a:cs typeface="Geist" pitchFamily="34" charset="-120"/>
              </a:rPr>
              <a:t>Boosted fraud confirmation hit-rate</a:t>
            </a:r>
            <a:endParaRPr lang="en-US" sz="1400" dirty="0">
              <a:latin typeface="Aptos Display" panose="020B0004020202020204" pitchFamily="34" charset="0"/>
            </a:endParaRPr>
          </a:p>
        </p:txBody>
      </p:sp>
      <p:sp>
        <p:nvSpPr>
          <p:cNvPr id="37" name="Minus Sign 36">
            <a:extLst>
              <a:ext uri="{FF2B5EF4-FFF2-40B4-BE49-F238E27FC236}">
                <a16:creationId xmlns:a16="http://schemas.microsoft.com/office/drawing/2014/main" id="{FCDEA87A-AAFA-3696-8F7E-7F68B923D873}"/>
              </a:ext>
            </a:extLst>
          </p:cNvPr>
          <p:cNvSpPr/>
          <p:nvPr/>
        </p:nvSpPr>
        <p:spPr>
          <a:xfrm>
            <a:off x="12559666" y="7248526"/>
            <a:ext cx="2320290" cy="1415414"/>
          </a:xfrm>
          <a:prstGeom prst="mathMinus">
            <a:avLst/>
          </a:prstGeom>
          <a:solidFill>
            <a:schemeClr val="accent6">
              <a:lumMod val="20000"/>
              <a:lumOff val="80000"/>
            </a:schemeClr>
          </a:solidFill>
          <a:ln>
            <a:solidFill>
              <a:schemeClr val="accent6">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latin typeface="Aptos Display" panose="020B00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909</Words>
  <Application>Microsoft Office PowerPoint</Application>
  <PresentationFormat>Custom</PresentationFormat>
  <Paragraphs>180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Aptos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Abhisek Panda</cp:lastModifiedBy>
  <cp:revision>14</cp:revision>
  <dcterms:created xsi:type="dcterms:W3CDTF">2025-07-25T11:15:17Z</dcterms:created>
  <dcterms:modified xsi:type="dcterms:W3CDTF">2025-07-25T12:14:56Z</dcterms:modified>
</cp:coreProperties>
</file>